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60" r:id="rId95"/>
    <p:sldId id="361" r:id="rId96"/>
    <p:sldId id="362" r:id="rId97"/>
    <p:sldId id="359"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6" autoAdjust="0"/>
    <p:restoredTop sz="94607" autoAdjust="0"/>
  </p:normalViewPr>
  <p:slideViewPr>
    <p:cSldViewPr>
      <p:cViewPr>
        <p:scale>
          <a:sx n="100" d="100"/>
          <a:sy n="100" d="100"/>
        </p:scale>
        <p:origin x="-29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110" name="Picture 14"/>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52914" y="3614737"/>
            <a:ext cx="4214886" cy="318567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6" name="Picture 8"/>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458200" y="6492875"/>
            <a:ext cx="5334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Word Chapter 1</a:t>
            </a:r>
            <a:endParaRPr lang="en-US" dirty="0"/>
          </a:p>
        </p:txBody>
      </p:sp>
      <p:sp>
        <p:nvSpPr>
          <p:cNvPr id="3" name="Subtitle 2"/>
          <p:cNvSpPr>
            <a:spLocks noGrp="1"/>
          </p:cNvSpPr>
          <p:nvPr>
            <p:ph type="subTitle" idx="1"/>
          </p:nvPr>
        </p:nvSpPr>
        <p:spPr/>
        <p:txBody>
          <a:bodyPr/>
          <a:lstStyle/>
          <a:p>
            <a:r>
              <a:rPr lang="en-US" dirty="0" smtClean="0"/>
              <a:t>Creating and Editing</a:t>
            </a:r>
            <a:br>
              <a:rPr lang="en-US" dirty="0" smtClean="0"/>
            </a:br>
            <a:r>
              <a:rPr lang="en-US" dirty="0" smtClean="0"/>
              <a:t>a Word Document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Typing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17.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Displaying Formatting Marks</a:t>
            </a:r>
          </a:p>
        </p:txBody>
      </p:sp>
      <p:sp>
        <p:nvSpPr>
          <p:cNvPr id="16387" name="Rectangle 3"/>
          <p:cNvSpPr>
            <a:spLocks noGrp="1" noChangeArrowheads="1"/>
          </p:cNvSpPr>
          <p:nvPr>
            <p:ph type="body" idx="1"/>
          </p:nvPr>
        </p:nvSpPr>
        <p:spPr/>
        <p:txBody>
          <a:bodyPr/>
          <a:lstStyle/>
          <a:p>
            <a:r>
              <a:rPr lang="en-US" dirty="0"/>
              <a:t>If necessary, click Home on the Ribbon to display the Home </a:t>
            </a:r>
            <a:r>
              <a:rPr lang="en-US" dirty="0" smtClean="0"/>
              <a:t>tab</a:t>
            </a:r>
            <a:endParaRPr lang="en-US" dirty="0"/>
          </a:p>
          <a:p>
            <a:r>
              <a:rPr lang="en-US" dirty="0"/>
              <a:t>If it is not selected already, click the Show/Hide ¶ button on the Home tab to display formatting marks on the </a:t>
            </a:r>
            <a:r>
              <a:rPr lang="en-US" dirty="0" smtClean="0"/>
              <a:t>screen</a:t>
            </a:r>
            <a:endParaRPr lang="en-US" dirty="0"/>
          </a:p>
          <a:p>
            <a:pPr>
              <a:buFontTx/>
              <a:buNone/>
            </a:pP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Displaying Formatting Marks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18.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dirty="0" err="1"/>
              <a:t>Wordwrapping</a:t>
            </a:r>
            <a:r>
              <a:rPr lang="en-US" sz="4000" dirty="0"/>
              <a:t> Text as You Type</a:t>
            </a:r>
          </a:p>
        </p:txBody>
      </p:sp>
      <p:sp>
        <p:nvSpPr>
          <p:cNvPr id="17411" name="Rectangle 3"/>
          <p:cNvSpPr>
            <a:spLocks noGrp="1" noChangeArrowheads="1"/>
          </p:cNvSpPr>
          <p:nvPr>
            <p:ph type="body" idx="1"/>
          </p:nvPr>
        </p:nvSpPr>
        <p:spPr/>
        <p:txBody>
          <a:bodyPr/>
          <a:lstStyle/>
          <a:p>
            <a:pPr>
              <a:lnSpc>
                <a:spcPct val="90000"/>
              </a:lnSpc>
            </a:pPr>
            <a:r>
              <a:rPr lang="en-US" dirty="0"/>
              <a:t>Type </a:t>
            </a:r>
            <a:r>
              <a:rPr lang="en-US" dirty="0">
                <a:latin typeface="Courier New" pitchFamily="49" charset="0"/>
              </a:rPr>
              <a:t>High-quality Western and English riding lessons, focusing on safety and including instruction on horse care, saddling a horse, and other aspects of </a:t>
            </a:r>
            <a:r>
              <a:rPr lang="en-US" dirty="0" smtClean="0">
                <a:latin typeface="Courier New" pitchFamily="49" charset="0"/>
              </a:rPr>
              <a:t>horsemanship</a:t>
            </a:r>
            <a:endParaRPr lang="en-US" dirty="0">
              <a:latin typeface="Courier New" pitchFamily="49" charset="0"/>
            </a:endParaRPr>
          </a:p>
          <a:p>
            <a:pPr>
              <a:lnSpc>
                <a:spcPct val="90000"/>
              </a:lnSpc>
            </a:pPr>
            <a:r>
              <a:rPr lang="en-US" dirty="0"/>
              <a:t>Press the ENTER key to position the insertion point on the next line in the document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000" dirty="0" err="1"/>
              <a:t>Wordwrapping</a:t>
            </a:r>
            <a:r>
              <a:rPr lang="en-US" sz="4000" dirty="0"/>
              <a:t> Text as You Type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19.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Inserting a Blank Line</a:t>
            </a:r>
          </a:p>
        </p:txBody>
      </p:sp>
      <p:sp>
        <p:nvSpPr>
          <p:cNvPr id="21507" name="Rectangle 3"/>
          <p:cNvSpPr>
            <a:spLocks noGrp="1" noChangeArrowheads="1"/>
          </p:cNvSpPr>
          <p:nvPr>
            <p:ph type="body" idx="1"/>
          </p:nvPr>
        </p:nvSpPr>
        <p:spPr/>
        <p:txBody>
          <a:bodyPr/>
          <a:lstStyle/>
          <a:p>
            <a:r>
              <a:rPr lang="en-US" dirty="0"/>
              <a:t>Press the ENTER key to insert a blank line in the document</a:t>
            </a:r>
          </a:p>
          <a:p>
            <a:pPr>
              <a:buFontTx/>
              <a:buNone/>
            </a:pP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Inserting a Blank Line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20.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4000" dirty="0"/>
              <a:t>Checking Spelling and Grammar as You Type</a:t>
            </a:r>
          </a:p>
        </p:txBody>
      </p:sp>
      <p:sp>
        <p:nvSpPr>
          <p:cNvPr id="23555" name="Rectangle 3"/>
          <p:cNvSpPr>
            <a:spLocks noGrp="1" noChangeArrowheads="1"/>
          </p:cNvSpPr>
          <p:nvPr>
            <p:ph type="body" idx="1"/>
          </p:nvPr>
        </p:nvSpPr>
        <p:spPr/>
        <p:txBody>
          <a:bodyPr/>
          <a:lstStyle/>
          <a:p>
            <a:r>
              <a:rPr lang="en-US" sz="2800" dirty="0"/>
              <a:t>Type </a:t>
            </a:r>
            <a:r>
              <a:rPr lang="en-US" sz="2800" dirty="0">
                <a:latin typeface="Courier New" pitchFamily="49" charset="0"/>
              </a:rPr>
              <a:t>Novice to advanced </a:t>
            </a:r>
            <a:r>
              <a:rPr lang="en-US" sz="2800" dirty="0" err="1">
                <a:latin typeface="Courier New" pitchFamily="49" charset="0"/>
              </a:rPr>
              <a:t>intrution</a:t>
            </a:r>
            <a:r>
              <a:rPr lang="en-US" sz="2800" dirty="0"/>
              <a:t> and then press the SPACEBAR</a:t>
            </a:r>
          </a:p>
          <a:p>
            <a:r>
              <a:rPr lang="en-US" sz="2800" dirty="0"/>
              <a:t>Right-click the flagged word (</a:t>
            </a:r>
            <a:r>
              <a:rPr lang="en-US" sz="2800" dirty="0" err="1"/>
              <a:t>intrution</a:t>
            </a:r>
            <a:r>
              <a:rPr lang="en-US" sz="2800" dirty="0"/>
              <a:t>, in this case) to display a shortcut menu that includes a list of suggested spelling corrections for the flagged word</a:t>
            </a:r>
          </a:p>
          <a:p>
            <a:r>
              <a:rPr lang="en-US" sz="2800" dirty="0"/>
              <a:t>Click instruction on the shortcut menu to replace the misspelled word in the document (</a:t>
            </a:r>
            <a:r>
              <a:rPr lang="en-US" sz="2800" dirty="0" err="1"/>
              <a:t>intrution</a:t>
            </a:r>
            <a:r>
              <a:rPr lang="en-US" sz="2800" dirty="0"/>
              <a:t>) with the word, instruction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4000" dirty="0"/>
              <a:t>Checking Spelling and Grammar as You Type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23.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Entering More Text</a:t>
            </a:r>
          </a:p>
        </p:txBody>
      </p:sp>
      <p:sp>
        <p:nvSpPr>
          <p:cNvPr id="25603" name="Rectangle 3"/>
          <p:cNvSpPr>
            <a:spLocks noGrp="1" noChangeArrowheads="1"/>
          </p:cNvSpPr>
          <p:nvPr>
            <p:ph type="body" idx="1"/>
          </p:nvPr>
        </p:nvSpPr>
        <p:spPr/>
        <p:txBody>
          <a:bodyPr/>
          <a:lstStyle/>
          <a:p>
            <a:pPr>
              <a:lnSpc>
                <a:spcPct val="80000"/>
              </a:lnSpc>
            </a:pPr>
            <a:r>
              <a:rPr lang="en-US" sz="2800" dirty="0"/>
              <a:t>Press the END key to move the insertion point to the end of the current </a:t>
            </a:r>
            <a:r>
              <a:rPr lang="en-US" sz="2800" dirty="0" smtClean="0"/>
              <a:t>line</a:t>
            </a:r>
            <a:endParaRPr lang="en-US" sz="2800" dirty="0"/>
          </a:p>
          <a:p>
            <a:pPr>
              <a:lnSpc>
                <a:spcPct val="80000"/>
              </a:lnSpc>
            </a:pPr>
            <a:r>
              <a:rPr lang="en-US" sz="2800" dirty="0"/>
              <a:t>Type </a:t>
            </a:r>
            <a:r>
              <a:rPr lang="en-US" sz="2800" dirty="0">
                <a:latin typeface="Courier New" pitchFamily="49" charset="0"/>
              </a:rPr>
              <a:t>for children and adults</a:t>
            </a:r>
            <a:r>
              <a:rPr lang="en-US" sz="2800" dirty="0"/>
              <a:t> and then press the ENTER </a:t>
            </a:r>
            <a:r>
              <a:rPr lang="en-US" sz="2800" dirty="0" smtClean="0"/>
              <a:t>key</a:t>
            </a:r>
            <a:endParaRPr lang="en-US" sz="2800" dirty="0"/>
          </a:p>
          <a:p>
            <a:pPr>
              <a:lnSpc>
                <a:spcPct val="80000"/>
              </a:lnSpc>
            </a:pPr>
            <a:r>
              <a:rPr lang="en-US" sz="2800" dirty="0"/>
              <a:t>Type </a:t>
            </a:r>
            <a:r>
              <a:rPr lang="en-US" sz="2800" dirty="0">
                <a:latin typeface="Courier New" pitchFamily="49" charset="0"/>
              </a:rPr>
              <a:t>Indoor and outdoor arenas</a:t>
            </a:r>
            <a:r>
              <a:rPr lang="en-US" sz="2800" dirty="0"/>
              <a:t> and then press the ENTER </a:t>
            </a:r>
            <a:r>
              <a:rPr lang="en-US" sz="2800" dirty="0" smtClean="0"/>
              <a:t>key</a:t>
            </a:r>
            <a:endParaRPr lang="en-US" sz="2800" dirty="0"/>
          </a:p>
          <a:p>
            <a:pPr>
              <a:lnSpc>
                <a:spcPct val="80000"/>
              </a:lnSpc>
            </a:pPr>
            <a:r>
              <a:rPr lang="en-US" sz="2800" dirty="0"/>
              <a:t>Type $40 per hour for private lessons; $25 for group lessons and then press the ENTER </a:t>
            </a:r>
            <a:r>
              <a:rPr lang="en-US" sz="2800" dirty="0" smtClean="0"/>
              <a:t>key</a:t>
            </a:r>
            <a:endParaRPr lang="en-US" sz="2800" dirty="0"/>
          </a:p>
          <a:p>
            <a:pPr>
              <a:lnSpc>
                <a:spcPct val="80000"/>
              </a:lnSpc>
            </a:pPr>
            <a:r>
              <a:rPr lang="en-US" sz="2800" dirty="0"/>
              <a:t>To complete the text in the flyer, type </a:t>
            </a:r>
            <a:r>
              <a:rPr lang="en-US" sz="2800" dirty="0">
                <a:latin typeface="Courier New" pitchFamily="49" charset="0"/>
              </a:rPr>
              <a:t>Call Tri-Valley Stables at 555-2030 today!</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Objectives</a:t>
            </a:r>
          </a:p>
        </p:txBody>
      </p:sp>
      <p:sp>
        <p:nvSpPr>
          <p:cNvPr id="7171" name="Rectangle 3"/>
          <p:cNvSpPr>
            <a:spLocks noGrp="1" noChangeArrowheads="1"/>
          </p:cNvSpPr>
          <p:nvPr>
            <p:ph type="body" idx="1"/>
          </p:nvPr>
        </p:nvSpPr>
        <p:spPr/>
        <p:txBody>
          <a:bodyPr/>
          <a:lstStyle/>
          <a:p>
            <a:r>
              <a:rPr lang="en-US"/>
              <a:t>Start and quit Word</a:t>
            </a:r>
          </a:p>
          <a:p>
            <a:r>
              <a:rPr lang="en-US"/>
              <a:t>Describe the Word window</a:t>
            </a:r>
          </a:p>
          <a:p>
            <a:r>
              <a:rPr lang="en-US"/>
              <a:t>Enter text in a document</a:t>
            </a:r>
          </a:p>
          <a:p>
            <a:r>
              <a:rPr lang="en-US"/>
              <a:t>Check spelling as you type</a:t>
            </a:r>
          </a:p>
          <a:p>
            <a:r>
              <a:rPr lang="en-US"/>
              <a:t>Save a document</a:t>
            </a:r>
          </a:p>
          <a:p>
            <a:pPr>
              <a:buFontTx/>
              <a:buNone/>
            </a:pPr>
            <a:r>
              <a:rPr lang="en-US"/>
              <a:t> </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Entering More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24.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Saving a Document</a:t>
            </a:r>
          </a:p>
        </p:txBody>
      </p:sp>
      <p:sp>
        <p:nvSpPr>
          <p:cNvPr id="27651" name="Rectangle 3"/>
          <p:cNvSpPr>
            <a:spLocks noGrp="1" noChangeArrowheads="1"/>
          </p:cNvSpPr>
          <p:nvPr>
            <p:ph type="body" idx="1"/>
          </p:nvPr>
        </p:nvSpPr>
        <p:spPr/>
        <p:txBody>
          <a:bodyPr/>
          <a:lstStyle/>
          <a:p>
            <a:pPr>
              <a:lnSpc>
                <a:spcPct val="90000"/>
              </a:lnSpc>
            </a:pPr>
            <a:r>
              <a:rPr lang="en-US" sz="2800" dirty="0"/>
              <a:t>With a USB flash drive connected to one of the computer’s USB ports, click the Save button on the Quick Access Toolbar to display the Save As dialog </a:t>
            </a:r>
            <a:r>
              <a:rPr lang="en-US" sz="2800" dirty="0" smtClean="0"/>
              <a:t>box</a:t>
            </a:r>
            <a:endParaRPr lang="en-US" sz="2800" dirty="0"/>
          </a:p>
          <a:p>
            <a:pPr>
              <a:lnSpc>
                <a:spcPct val="90000"/>
              </a:lnSpc>
            </a:pPr>
            <a:r>
              <a:rPr lang="en-US" sz="2800" dirty="0"/>
              <a:t>Type </a:t>
            </a:r>
            <a:r>
              <a:rPr lang="en-US" sz="2800" dirty="0">
                <a:latin typeface="Courier New" pitchFamily="49" charset="0"/>
              </a:rPr>
              <a:t>Horseback Riding Lessons Flyer</a:t>
            </a:r>
            <a:r>
              <a:rPr lang="en-US" sz="2800" dirty="0"/>
              <a:t> in the File name text box to change the file name. Do not press the ENTER key after typing the file </a:t>
            </a:r>
            <a:r>
              <a:rPr lang="en-US" sz="2800" dirty="0" smtClean="0"/>
              <a:t>name</a:t>
            </a:r>
            <a:endParaRPr lang="en-US" sz="2800" dirty="0"/>
          </a:p>
          <a:p>
            <a:pPr>
              <a:lnSpc>
                <a:spcPct val="90000"/>
              </a:lnSpc>
            </a:pPr>
            <a:r>
              <a:rPr lang="en-US" sz="2800" dirty="0"/>
              <a:t>Click the Save in box arrow to display a list of available drives and </a:t>
            </a:r>
            <a:r>
              <a:rPr lang="en-US" sz="2800" dirty="0" smtClean="0"/>
              <a:t>folders</a:t>
            </a:r>
            <a:endParaRPr lang="en-US" sz="28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Saving a Document</a:t>
            </a:r>
          </a:p>
        </p:txBody>
      </p:sp>
      <p:sp>
        <p:nvSpPr>
          <p:cNvPr id="28675" name="Rectangle 3"/>
          <p:cNvSpPr>
            <a:spLocks noGrp="1" noChangeArrowheads="1"/>
          </p:cNvSpPr>
          <p:nvPr>
            <p:ph type="body" idx="1"/>
          </p:nvPr>
        </p:nvSpPr>
        <p:spPr/>
        <p:txBody>
          <a:bodyPr/>
          <a:lstStyle/>
          <a:p>
            <a:r>
              <a:rPr lang="en-US" dirty="0"/>
              <a:t>Click UDISK 2.0 (E:) in the Save in list to select the USB </a:t>
            </a:r>
            <a:r>
              <a:rPr lang="en-US" dirty="0" smtClean="0"/>
              <a:t>flash </a:t>
            </a:r>
            <a:r>
              <a:rPr lang="en-US" dirty="0"/>
              <a:t>drive, Drive E in this case, as the new save </a:t>
            </a:r>
            <a:r>
              <a:rPr lang="en-US" dirty="0" smtClean="0"/>
              <a:t>location</a:t>
            </a:r>
            <a:endParaRPr lang="en-US" dirty="0"/>
          </a:p>
          <a:p>
            <a:r>
              <a:rPr lang="en-US" dirty="0"/>
              <a:t>Click the Save button in the Save As dialog box to save the document on the USB flash drive with the file name, Horseback Riding Lessons Flyer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Saving a Document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29.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Applying Styles</a:t>
            </a:r>
          </a:p>
        </p:txBody>
      </p:sp>
      <p:sp>
        <p:nvSpPr>
          <p:cNvPr id="30723" name="Rectangle 3"/>
          <p:cNvSpPr>
            <a:spLocks noGrp="1" noChangeArrowheads="1"/>
          </p:cNvSpPr>
          <p:nvPr>
            <p:ph type="body" idx="1"/>
          </p:nvPr>
        </p:nvSpPr>
        <p:spPr/>
        <p:txBody>
          <a:bodyPr/>
          <a:lstStyle/>
          <a:p>
            <a:pPr>
              <a:lnSpc>
                <a:spcPct val="80000"/>
              </a:lnSpc>
            </a:pPr>
            <a:r>
              <a:rPr lang="en-US" sz="2400"/>
              <a:t>Press CTRL+HOME (that is, press and hold down the CTRL key, press the HOME key, and then release both keys) to position the insertion point at the top of the document</a:t>
            </a:r>
          </a:p>
          <a:p>
            <a:pPr>
              <a:lnSpc>
                <a:spcPct val="80000"/>
              </a:lnSpc>
            </a:pPr>
            <a:r>
              <a:rPr lang="en-US" sz="2400"/>
              <a:t>Point to Heading 1 in the Styles gallery to display a live preview in the document of the Heading 1 style</a:t>
            </a:r>
          </a:p>
          <a:p>
            <a:pPr>
              <a:lnSpc>
                <a:spcPct val="80000"/>
              </a:lnSpc>
            </a:pPr>
            <a:r>
              <a:rPr lang="en-US" sz="2400"/>
              <a:t>Click Heading 1 in the Styles gallery to apply the Heading 1 style to the headline</a:t>
            </a:r>
          </a:p>
          <a:p>
            <a:pPr>
              <a:lnSpc>
                <a:spcPct val="80000"/>
              </a:lnSpc>
            </a:pPr>
            <a:r>
              <a:rPr lang="en-US" sz="2400"/>
              <a:t>Press CTRL+END (that is, press and hold down the CTRL key, press the END key, and then release both keys) to position the insertion point at the end of the document.</a:t>
            </a:r>
          </a:p>
          <a:p>
            <a:pPr>
              <a:lnSpc>
                <a:spcPct val="80000"/>
              </a:lnSpc>
            </a:pPr>
            <a:r>
              <a:rPr lang="en-US" sz="2400"/>
              <a:t>Click Heading 2 in the Styles gallery to apply the Heading 2 style to the signature line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Applying Styles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34.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Centering a Paragraph</a:t>
            </a:r>
          </a:p>
        </p:txBody>
      </p:sp>
      <p:sp>
        <p:nvSpPr>
          <p:cNvPr id="32771" name="Rectangle 3"/>
          <p:cNvSpPr>
            <a:spLocks noGrp="1" noChangeArrowheads="1"/>
          </p:cNvSpPr>
          <p:nvPr>
            <p:ph type="body" idx="1"/>
          </p:nvPr>
        </p:nvSpPr>
        <p:spPr/>
        <p:txBody>
          <a:bodyPr/>
          <a:lstStyle/>
          <a:p>
            <a:r>
              <a:rPr lang="en-US"/>
              <a:t>Click somewhere in the paragraph to be centered (in this case, the headline) to position the insertion point in the paragraph to be formatted</a:t>
            </a:r>
          </a:p>
          <a:p>
            <a:r>
              <a:rPr lang="en-US"/>
              <a:t>Click the Center button on the Home tab to center theheadline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Centering a Paragraph</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36.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Selecting a Line</a:t>
            </a:r>
          </a:p>
        </p:txBody>
      </p:sp>
      <p:sp>
        <p:nvSpPr>
          <p:cNvPr id="34819" name="Rectangle 3"/>
          <p:cNvSpPr>
            <a:spLocks noGrp="1" noChangeArrowheads="1"/>
          </p:cNvSpPr>
          <p:nvPr>
            <p:ph type="body" idx="1"/>
          </p:nvPr>
        </p:nvSpPr>
        <p:spPr/>
        <p:txBody>
          <a:bodyPr/>
          <a:lstStyle/>
          <a:p>
            <a:r>
              <a:rPr lang="en-US"/>
              <a:t>Move the mouse pointer to the left of the line to be selected (in this case, the headline) until the mouse pointer changes to a right-pointing block arrow</a:t>
            </a:r>
          </a:p>
          <a:p>
            <a:r>
              <a:rPr lang="en-US"/>
              <a:t>While the mouse pointer is a right-pointing block arrow, click the mouse to select the entire line to the right of the mouse pointer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Selecting a Line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38.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Objectives</a:t>
            </a:r>
          </a:p>
        </p:txBody>
      </p:sp>
      <p:sp>
        <p:nvSpPr>
          <p:cNvPr id="8195" name="Rectangle 3"/>
          <p:cNvSpPr>
            <a:spLocks noGrp="1" noChangeArrowheads="1"/>
          </p:cNvSpPr>
          <p:nvPr>
            <p:ph type="body" idx="1"/>
          </p:nvPr>
        </p:nvSpPr>
        <p:spPr/>
        <p:txBody>
          <a:bodyPr/>
          <a:lstStyle/>
          <a:p>
            <a:r>
              <a:rPr lang="en-US" dirty="0"/>
              <a:t>Format text, paragraphs, </a:t>
            </a:r>
            <a:r>
              <a:rPr lang="en-US" dirty="0" smtClean="0"/>
              <a:t>and document </a:t>
            </a:r>
            <a:r>
              <a:rPr lang="en-US" dirty="0"/>
              <a:t>elements</a:t>
            </a:r>
          </a:p>
          <a:p>
            <a:r>
              <a:rPr lang="en-US" dirty="0"/>
              <a:t>Undo and redo commands or actions</a:t>
            </a:r>
          </a:p>
          <a:p>
            <a:r>
              <a:rPr lang="en-US" dirty="0"/>
              <a:t>Insert a picture and format it</a:t>
            </a:r>
          </a:p>
          <a:p>
            <a:r>
              <a:rPr lang="en-US" dirty="0"/>
              <a:t>Print a document</a:t>
            </a:r>
          </a:p>
          <a:p>
            <a:r>
              <a:rPr lang="en-US" dirty="0"/>
              <a:t>Change document properties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dirty="0"/>
              <a:t>Changing the Font Size of Selected Text</a:t>
            </a:r>
          </a:p>
        </p:txBody>
      </p:sp>
      <p:sp>
        <p:nvSpPr>
          <p:cNvPr id="36867" name="Rectangle 3"/>
          <p:cNvSpPr>
            <a:spLocks noGrp="1" noChangeArrowheads="1"/>
          </p:cNvSpPr>
          <p:nvPr>
            <p:ph type="body" idx="1"/>
          </p:nvPr>
        </p:nvSpPr>
        <p:spPr/>
        <p:txBody>
          <a:bodyPr/>
          <a:lstStyle/>
          <a:p>
            <a:pPr>
              <a:lnSpc>
                <a:spcPct val="90000"/>
              </a:lnSpc>
            </a:pPr>
            <a:r>
              <a:rPr lang="en-US" dirty="0"/>
              <a:t>With the text selected, click the Font Size box arrow on the Home tab to display the Font Size gallery</a:t>
            </a:r>
          </a:p>
          <a:p>
            <a:pPr>
              <a:lnSpc>
                <a:spcPct val="90000"/>
              </a:lnSpc>
            </a:pPr>
            <a:r>
              <a:rPr lang="en-US" dirty="0"/>
              <a:t>Point to 48 in the Font Size gallery to display a live preview of the headline at 48 point</a:t>
            </a:r>
          </a:p>
          <a:p>
            <a:pPr>
              <a:lnSpc>
                <a:spcPct val="90000"/>
              </a:lnSpc>
            </a:pPr>
            <a:r>
              <a:rPr lang="en-US" dirty="0"/>
              <a:t>Click 48 in the Font Size gallery to increase the font size of the selected text to </a:t>
            </a:r>
            <a:r>
              <a:rPr lang="en-US" dirty="0" smtClean="0"/>
              <a:t>48</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dirty="0"/>
              <a:t>Changing the Font Size of Selected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40.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dirty="0"/>
              <a:t>Changing the Font of Selected Text</a:t>
            </a:r>
          </a:p>
        </p:txBody>
      </p:sp>
      <p:sp>
        <p:nvSpPr>
          <p:cNvPr id="37891" name="Rectangle 3"/>
          <p:cNvSpPr>
            <a:spLocks noGrp="1" noChangeArrowheads="1"/>
          </p:cNvSpPr>
          <p:nvPr>
            <p:ph type="body" idx="1"/>
          </p:nvPr>
        </p:nvSpPr>
        <p:spPr/>
        <p:txBody>
          <a:bodyPr/>
          <a:lstStyle/>
          <a:p>
            <a:r>
              <a:rPr lang="en-US" sz="2800" dirty="0"/>
              <a:t>With the text selected, click the Font box arrow on the Home tab to display the Font gallery</a:t>
            </a:r>
          </a:p>
          <a:p>
            <a:r>
              <a:rPr lang="en-US" sz="2800" dirty="0"/>
              <a:t>Scroll through the Font gallery, if necessary, and then point to Copperplate Gothic Bold (or a similar font) to display a live preview of the headline in Copperplate Gothic Bold font</a:t>
            </a:r>
          </a:p>
          <a:p>
            <a:r>
              <a:rPr lang="en-US" sz="2800" dirty="0"/>
              <a:t>Click Copperplate Gothic Bold (or a similar font) to change the font of the selected text to Copperplate Gothic </a:t>
            </a:r>
            <a:r>
              <a:rPr lang="en-US" sz="2800" dirty="0" smtClean="0"/>
              <a:t>Bold</a:t>
            </a:r>
            <a:endParaRPr lang="en-US" sz="28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4000" dirty="0"/>
              <a:t>Changing the Font of Selected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42.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Selecting Multiple Paragraphs</a:t>
            </a:r>
          </a:p>
        </p:txBody>
      </p:sp>
      <p:sp>
        <p:nvSpPr>
          <p:cNvPr id="38915" name="Rectangle 3"/>
          <p:cNvSpPr>
            <a:spLocks noGrp="1" noChangeArrowheads="1"/>
          </p:cNvSpPr>
          <p:nvPr>
            <p:ph type="body" idx="1"/>
          </p:nvPr>
        </p:nvSpPr>
        <p:spPr/>
        <p:txBody>
          <a:bodyPr/>
          <a:lstStyle/>
          <a:p>
            <a:r>
              <a:rPr lang="en-US"/>
              <a:t>Move the mouse pointer to the left of the first paragraph to be selected until the mouse pointer changes to a right pointing block arrow</a:t>
            </a:r>
          </a:p>
          <a:p>
            <a:r>
              <a:rPr lang="en-US"/>
              <a:t>Drag downward to select all lines that will be formatted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Selecting Multiple Paragraphs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44.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dirty="0"/>
              <a:t>Changing the Font Size of Selected Text</a:t>
            </a:r>
          </a:p>
        </p:txBody>
      </p:sp>
      <p:sp>
        <p:nvSpPr>
          <p:cNvPr id="40963" name="Rectangle 3"/>
          <p:cNvSpPr>
            <a:spLocks noGrp="1" noChangeArrowheads="1"/>
          </p:cNvSpPr>
          <p:nvPr>
            <p:ph type="body" idx="1"/>
          </p:nvPr>
        </p:nvSpPr>
        <p:spPr/>
        <p:txBody>
          <a:bodyPr/>
          <a:lstStyle/>
          <a:p>
            <a:r>
              <a:rPr lang="en-US" dirty="0"/>
              <a:t>With the text selected, click the Font Size box arrow on the Home tab to display the Font Size </a:t>
            </a:r>
            <a:r>
              <a:rPr lang="en-US" dirty="0" smtClean="0"/>
              <a:t>gallery</a:t>
            </a:r>
            <a:endParaRPr lang="en-US" dirty="0"/>
          </a:p>
          <a:p>
            <a:r>
              <a:rPr lang="en-US" dirty="0"/>
              <a:t>Click 16 in the Font Size gallery to increase the font size of the selected text to 16</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Formatting a Line</a:t>
            </a:r>
          </a:p>
        </p:txBody>
      </p:sp>
      <p:sp>
        <p:nvSpPr>
          <p:cNvPr id="41987" name="Rectangle 3"/>
          <p:cNvSpPr>
            <a:spLocks noGrp="1" noChangeArrowheads="1"/>
          </p:cNvSpPr>
          <p:nvPr>
            <p:ph type="body" idx="1"/>
          </p:nvPr>
        </p:nvSpPr>
        <p:spPr/>
        <p:txBody>
          <a:bodyPr/>
          <a:lstStyle/>
          <a:p>
            <a:pPr>
              <a:lnSpc>
                <a:spcPct val="90000"/>
              </a:lnSpc>
            </a:pPr>
            <a:r>
              <a:rPr lang="en-US" sz="2400" dirty="0"/>
              <a:t>Click somewhere in the paragraph to be centered (in this case, the signature line) to position the insertion point in the paragraph to be </a:t>
            </a:r>
            <a:r>
              <a:rPr lang="en-US" sz="2400" dirty="0" smtClean="0"/>
              <a:t>formatted</a:t>
            </a:r>
            <a:endParaRPr lang="en-US" sz="2400" dirty="0"/>
          </a:p>
          <a:p>
            <a:pPr>
              <a:lnSpc>
                <a:spcPct val="90000"/>
              </a:lnSpc>
            </a:pPr>
            <a:r>
              <a:rPr lang="en-US" sz="2400" dirty="0"/>
              <a:t>Click the Center button on the Home tab to center the signature </a:t>
            </a:r>
            <a:r>
              <a:rPr lang="en-US" sz="2400" dirty="0" smtClean="0"/>
              <a:t>line</a:t>
            </a:r>
            <a:endParaRPr lang="en-US" sz="2400" dirty="0"/>
          </a:p>
          <a:p>
            <a:pPr>
              <a:lnSpc>
                <a:spcPct val="90000"/>
              </a:lnSpc>
            </a:pPr>
            <a:r>
              <a:rPr lang="en-US" sz="2400" dirty="0"/>
              <a:t>Move the mouse pointer to the left of the line to be selected (in this case, the signature line) until the mouse pointer changes to a right-pointing block arrow and then click to select the </a:t>
            </a:r>
            <a:r>
              <a:rPr lang="en-US" sz="2400" dirty="0" smtClean="0"/>
              <a:t>line</a:t>
            </a:r>
            <a:endParaRPr lang="en-US" sz="2400" dirty="0"/>
          </a:p>
          <a:p>
            <a:pPr>
              <a:lnSpc>
                <a:spcPct val="90000"/>
              </a:lnSpc>
            </a:pPr>
            <a:r>
              <a:rPr lang="en-US" sz="2400" dirty="0"/>
              <a:t>With the signature line selected, click the Font Size box arrow on the Home tab and then click 18 in the Font Size gallery to increase the font size of the selected text to 18</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Formatting a Line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45.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Bulleting a List of Paragraphs</a:t>
            </a:r>
          </a:p>
        </p:txBody>
      </p:sp>
      <p:sp>
        <p:nvSpPr>
          <p:cNvPr id="44035" name="Rectangle 3"/>
          <p:cNvSpPr>
            <a:spLocks noGrp="1" noChangeArrowheads="1"/>
          </p:cNvSpPr>
          <p:nvPr>
            <p:ph type="body" idx="1"/>
          </p:nvPr>
        </p:nvSpPr>
        <p:spPr/>
        <p:txBody>
          <a:bodyPr/>
          <a:lstStyle/>
          <a:p>
            <a:r>
              <a:rPr lang="en-US" sz="2800" dirty="0"/>
              <a:t>Move the mouse pointer to the left of the first paragraph to be selected until the mouse pointer changes to a right pointing block </a:t>
            </a:r>
            <a:r>
              <a:rPr lang="en-US" sz="2800" dirty="0" smtClean="0"/>
              <a:t>arrow</a:t>
            </a:r>
            <a:endParaRPr lang="en-US" sz="2800" dirty="0"/>
          </a:p>
          <a:p>
            <a:r>
              <a:rPr lang="en-US" sz="2800" dirty="0"/>
              <a:t>Drag downward until all paragraphs (lines) that will be formatted with a bullet character are selected</a:t>
            </a:r>
          </a:p>
          <a:p>
            <a:r>
              <a:rPr lang="en-US" sz="2800" dirty="0"/>
              <a:t>Click the Bullets button on the Home tab to place a bullet character at the beginning of each selected paragraph</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Objectives</a:t>
            </a:r>
          </a:p>
        </p:txBody>
      </p:sp>
      <p:sp>
        <p:nvSpPr>
          <p:cNvPr id="9219" name="Rectangle 3"/>
          <p:cNvSpPr>
            <a:spLocks noGrp="1" noChangeArrowheads="1"/>
          </p:cNvSpPr>
          <p:nvPr>
            <p:ph type="body" idx="1"/>
          </p:nvPr>
        </p:nvSpPr>
        <p:spPr/>
        <p:txBody>
          <a:bodyPr/>
          <a:lstStyle/>
          <a:p>
            <a:r>
              <a:rPr lang="en-US"/>
              <a:t>Open a document</a:t>
            </a:r>
          </a:p>
          <a:p>
            <a:r>
              <a:rPr lang="en-US"/>
              <a:t>Correct errors in a document</a:t>
            </a:r>
          </a:p>
          <a:p>
            <a:r>
              <a:rPr lang="en-US"/>
              <a:t>Use Word’s Help</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Bulleting a List of Paragraphs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8" name="Content Placeholder 7" descr="FigWD01-46.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000" dirty="0"/>
              <a:t>Undoing and Redoing an Action</a:t>
            </a:r>
          </a:p>
        </p:txBody>
      </p:sp>
      <p:sp>
        <p:nvSpPr>
          <p:cNvPr id="46083" name="Rectangle 3"/>
          <p:cNvSpPr>
            <a:spLocks noGrp="1" noChangeArrowheads="1"/>
          </p:cNvSpPr>
          <p:nvPr>
            <p:ph type="body" idx="1"/>
          </p:nvPr>
        </p:nvSpPr>
        <p:spPr/>
        <p:txBody>
          <a:bodyPr/>
          <a:lstStyle/>
          <a:p>
            <a:r>
              <a:rPr lang="en-US" dirty="0"/>
              <a:t>Click the Undo button on the Quick Access Toolbar to remove the bullets from the selected paragraphs</a:t>
            </a:r>
          </a:p>
          <a:p>
            <a:r>
              <a:rPr lang="en-US" dirty="0"/>
              <a:t>Click the Redo button on the Quick Access Toolbar to place a bullet character at the beginning of each selected paragraph again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dirty="0"/>
              <a:t>Undoing and Redoing an Action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47.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Selecting a Group of Words</a:t>
            </a:r>
          </a:p>
        </p:txBody>
      </p:sp>
      <p:sp>
        <p:nvSpPr>
          <p:cNvPr id="48131" name="Rectangle 3"/>
          <p:cNvSpPr>
            <a:spLocks noGrp="1" noChangeArrowheads="1"/>
          </p:cNvSpPr>
          <p:nvPr>
            <p:ph type="body" idx="1"/>
          </p:nvPr>
        </p:nvSpPr>
        <p:spPr/>
        <p:txBody>
          <a:bodyPr/>
          <a:lstStyle/>
          <a:p>
            <a:r>
              <a:rPr lang="en-US"/>
              <a:t>Position the mouse pointer immediately to the left of the first character of the text to be selected, in this case, the W in Western</a:t>
            </a:r>
          </a:p>
          <a:p>
            <a:r>
              <a:rPr lang="en-US"/>
              <a:t>Drag the mouse pointer through the last character of the text to be selected, in this case, the h in English</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Selecting a Group of Words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49.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Bolding Text</a:t>
            </a:r>
          </a:p>
        </p:txBody>
      </p:sp>
      <p:sp>
        <p:nvSpPr>
          <p:cNvPr id="50179" name="Rectangle 3"/>
          <p:cNvSpPr>
            <a:spLocks noGrp="1" noChangeArrowheads="1"/>
          </p:cNvSpPr>
          <p:nvPr>
            <p:ph type="body" idx="1"/>
          </p:nvPr>
        </p:nvSpPr>
        <p:spPr/>
        <p:txBody>
          <a:bodyPr/>
          <a:lstStyle/>
          <a:p>
            <a:r>
              <a:rPr lang="en-US"/>
              <a:t>With the text selected, click the Bold button on the Home tab to format the selected text in bold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Bolding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50.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Underlining a Word</a:t>
            </a:r>
          </a:p>
        </p:txBody>
      </p:sp>
      <p:sp>
        <p:nvSpPr>
          <p:cNvPr id="52227" name="Rectangle 3"/>
          <p:cNvSpPr>
            <a:spLocks noGrp="1" noChangeArrowheads="1"/>
          </p:cNvSpPr>
          <p:nvPr>
            <p:ph type="body" idx="1"/>
          </p:nvPr>
        </p:nvSpPr>
        <p:spPr/>
        <p:txBody>
          <a:bodyPr/>
          <a:lstStyle/>
          <a:p>
            <a:r>
              <a:rPr lang="en-US" dirty="0"/>
              <a:t>Click somewhere in the word to be underlined (and, in this case</a:t>
            </a:r>
            <a:r>
              <a:rPr lang="en-US" dirty="0" smtClean="0"/>
              <a:t>)</a:t>
            </a:r>
            <a:endParaRPr lang="en-US" dirty="0"/>
          </a:p>
          <a:p>
            <a:r>
              <a:rPr lang="en-US" dirty="0"/>
              <a:t>Click the Underline button on the Home tab to underline the word containing the insertion point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Underlining a Word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51.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Italicizing Text</a:t>
            </a:r>
          </a:p>
        </p:txBody>
      </p:sp>
      <p:sp>
        <p:nvSpPr>
          <p:cNvPr id="54275" name="Rectangle 3"/>
          <p:cNvSpPr>
            <a:spLocks noGrp="1" noChangeArrowheads="1"/>
          </p:cNvSpPr>
          <p:nvPr>
            <p:ph type="body" idx="1"/>
          </p:nvPr>
        </p:nvSpPr>
        <p:spPr/>
        <p:txBody>
          <a:bodyPr/>
          <a:lstStyle/>
          <a:p>
            <a:r>
              <a:rPr lang="en-US"/>
              <a:t>Point to the left of the line to be selected (in this case, the signature line) and click when the mouse pointer is a right-pointing block arrow</a:t>
            </a:r>
          </a:p>
          <a:p>
            <a:r>
              <a:rPr lang="en-US"/>
              <a:t>Click the Italic button on the Home tab to italicize the selected text</a:t>
            </a:r>
          </a:p>
          <a:p>
            <a:r>
              <a:rPr lang="en-US"/>
              <a:t>Click inside the selected text to remove the selection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Plan Ahead</a:t>
            </a:r>
          </a:p>
        </p:txBody>
      </p:sp>
      <p:sp>
        <p:nvSpPr>
          <p:cNvPr id="10243" name="Rectangle 3"/>
          <p:cNvSpPr>
            <a:spLocks noGrp="1" noChangeArrowheads="1"/>
          </p:cNvSpPr>
          <p:nvPr>
            <p:ph type="body" idx="1"/>
          </p:nvPr>
        </p:nvSpPr>
        <p:spPr/>
        <p:txBody>
          <a:bodyPr/>
          <a:lstStyle/>
          <a:p>
            <a:pPr>
              <a:lnSpc>
                <a:spcPct val="90000"/>
              </a:lnSpc>
            </a:pPr>
            <a:r>
              <a:rPr lang="en-US" dirty="0"/>
              <a:t>Choose the words for the </a:t>
            </a:r>
            <a:r>
              <a:rPr lang="en-US" dirty="0" smtClean="0"/>
              <a:t>text</a:t>
            </a:r>
            <a:endParaRPr lang="en-US" dirty="0"/>
          </a:p>
          <a:p>
            <a:pPr>
              <a:lnSpc>
                <a:spcPct val="90000"/>
              </a:lnSpc>
            </a:pPr>
            <a:r>
              <a:rPr lang="en-US" dirty="0"/>
              <a:t>Determine where to save the </a:t>
            </a:r>
            <a:r>
              <a:rPr lang="en-US" dirty="0" smtClean="0"/>
              <a:t>flyer</a:t>
            </a:r>
            <a:endParaRPr lang="en-US" dirty="0"/>
          </a:p>
          <a:p>
            <a:pPr>
              <a:lnSpc>
                <a:spcPct val="90000"/>
              </a:lnSpc>
            </a:pPr>
            <a:r>
              <a:rPr lang="en-US" dirty="0"/>
              <a:t>Identify how to format various elements of the </a:t>
            </a:r>
            <a:r>
              <a:rPr lang="en-US" dirty="0" smtClean="0"/>
              <a:t>text</a:t>
            </a:r>
            <a:endParaRPr lang="en-US" dirty="0"/>
          </a:p>
          <a:p>
            <a:pPr>
              <a:lnSpc>
                <a:spcPct val="90000"/>
              </a:lnSpc>
            </a:pPr>
            <a:r>
              <a:rPr lang="en-US" dirty="0"/>
              <a:t>Find the appropriate graphical </a:t>
            </a:r>
            <a:r>
              <a:rPr lang="en-US" dirty="0" smtClean="0"/>
              <a:t>image</a:t>
            </a:r>
            <a:endParaRPr lang="en-US" dirty="0"/>
          </a:p>
          <a:p>
            <a:pPr>
              <a:lnSpc>
                <a:spcPct val="90000"/>
              </a:lnSpc>
            </a:pPr>
            <a:r>
              <a:rPr lang="en-US" dirty="0"/>
              <a:t>Establish where to position and how to format the graphical </a:t>
            </a:r>
            <a:r>
              <a:rPr lang="en-US" dirty="0" smtClean="0"/>
              <a:t>image</a:t>
            </a:r>
            <a:endParaRPr lang="en-US" dirty="0"/>
          </a:p>
          <a:p>
            <a:pPr>
              <a:lnSpc>
                <a:spcPct val="90000"/>
              </a:lnSpc>
            </a:pPr>
            <a:r>
              <a:rPr lang="en-US" dirty="0"/>
              <a:t>Determine whether the flyer needs a page border, and if so, its style and </a:t>
            </a:r>
            <a:r>
              <a:rPr lang="en-US" dirty="0" smtClean="0"/>
              <a:t>format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Italicizing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52.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Changing the Style Set</a:t>
            </a:r>
          </a:p>
        </p:txBody>
      </p:sp>
      <p:sp>
        <p:nvSpPr>
          <p:cNvPr id="56323" name="Rectangle 3"/>
          <p:cNvSpPr>
            <a:spLocks noGrp="1" noChangeArrowheads="1"/>
          </p:cNvSpPr>
          <p:nvPr>
            <p:ph type="body" idx="1"/>
          </p:nvPr>
        </p:nvSpPr>
        <p:spPr/>
        <p:txBody>
          <a:bodyPr/>
          <a:lstStyle/>
          <a:p>
            <a:r>
              <a:rPr lang="en-US" sz="2800" dirty="0"/>
              <a:t>Click the Change Styles button on the Home tab to display the Change Styles menu Point to Style Set on the Change Styles menu to display the Style Set </a:t>
            </a:r>
            <a:r>
              <a:rPr lang="en-US" sz="2800" dirty="0" smtClean="0"/>
              <a:t>gallery</a:t>
            </a:r>
            <a:endParaRPr lang="en-US" sz="2800" dirty="0"/>
          </a:p>
          <a:p>
            <a:r>
              <a:rPr lang="en-US" sz="2800" b="1" dirty="0"/>
              <a:t> </a:t>
            </a:r>
            <a:r>
              <a:rPr lang="en-US" sz="2800" dirty="0"/>
              <a:t>Point to Modern in the Style Set gallery to display a </a:t>
            </a:r>
            <a:r>
              <a:rPr lang="en-US" sz="2800" dirty="0" smtClean="0"/>
              <a:t>live preview </a:t>
            </a:r>
            <a:r>
              <a:rPr lang="en-US" sz="2800" dirty="0"/>
              <a:t>of the formats associated with the Modern style set</a:t>
            </a:r>
          </a:p>
          <a:p>
            <a:r>
              <a:rPr lang="en-US" sz="2800" dirty="0"/>
              <a:t>Click Modern in the Style Set gallery to change the document style set to </a:t>
            </a:r>
            <a:r>
              <a:rPr lang="en-US" sz="2800" dirty="0" smtClean="0"/>
              <a:t>Modern</a:t>
            </a:r>
            <a:endParaRPr lang="en-US" sz="28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t>Changing the Style Set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8" name="Content Placeholder 7" descr="FigWD01-54.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Changing Theme Colors</a:t>
            </a:r>
          </a:p>
        </p:txBody>
      </p:sp>
      <p:sp>
        <p:nvSpPr>
          <p:cNvPr id="57347" name="Rectangle 3"/>
          <p:cNvSpPr>
            <a:spLocks noGrp="1" noChangeArrowheads="1"/>
          </p:cNvSpPr>
          <p:nvPr>
            <p:ph type="body" idx="1"/>
          </p:nvPr>
        </p:nvSpPr>
        <p:spPr/>
        <p:txBody>
          <a:bodyPr/>
          <a:lstStyle/>
          <a:p>
            <a:r>
              <a:rPr lang="en-US" sz="2800" dirty="0"/>
              <a:t>Click the Change Styles button on the Home tab to display the Change Styles </a:t>
            </a:r>
            <a:r>
              <a:rPr lang="en-US" sz="2800" dirty="0" smtClean="0"/>
              <a:t>menu</a:t>
            </a:r>
            <a:endParaRPr lang="en-US" sz="2800" dirty="0"/>
          </a:p>
          <a:p>
            <a:r>
              <a:rPr lang="en-US" sz="2800" dirty="0"/>
              <a:t>Point to Colors on the Change Styles menu to display the Colors </a:t>
            </a:r>
            <a:r>
              <a:rPr lang="en-US" sz="2800" dirty="0" smtClean="0"/>
              <a:t>gallery</a:t>
            </a:r>
            <a:endParaRPr lang="en-US" sz="2800" dirty="0"/>
          </a:p>
          <a:p>
            <a:r>
              <a:rPr lang="en-US" sz="2800" dirty="0"/>
              <a:t>Point to Aspect in the Colors gallery to display a live preview of the Aspect color scheme</a:t>
            </a:r>
          </a:p>
          <a:p>
            <a:r>
              <a:rPr lang="en-US" sz="2800" dirty="0"/>
              <a:t>Click Aspect in the Colors gallery to change the document theme colors to </a:t>
            </a:r>
            <a:r>
              <a:rPr lang="en-US" sz="2800" dirty="0" smtClean="0"/>
              <a:t>Aspect</a:t>
            </a:r>
            <a:endParaRPr lang="en-US" sz="28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t>Changing Theme Colors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55.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Changing Theme Fonts</a:t>
            </a:r>
          </a:p>
        </p:txBody>
      </p:sp>
      <p:sp>
        <p:nvSpPr>
          <p:cNvPr id="58371" name="Rectangle 3"/>
          <p:cNvSpPr>
            <a:spLocks noGrp="1" noChangeArrowheads="1"/>
          </p:cNvSpPr>
          <p:nvPr>
            <p:ph type="body" idx="1"/>
          </p:nvPr>
        </p:nvSpPr>
        <p:spPr/>
        <p:txBody>
          <a:bodyPr/>
          <a:lstStyle/>
          <a:p>
            <a:r>
              <a:rPr lang="en-US" sz="2800" dirty="0"/>
              <a:t>Click the Change Styles button on the Home </a:t>
            </a:r>
            <a:r>
              <a:rPr lang="en-US" sz="2800" dirty="0" smtClean="0"/>
              <a:t>tab</a:t>
            </a:r>
            <a:endParaRPr lang="en-US" sz="2800" dirty="0"/>
          </a:p>
          <a:p>
            <a:r>
              <a:rPr lang="en-US" sz="2800" dirty="0"/>
              <a:t>Point to Fonts on the Change Styles menu to display the Fonts </a:t>
            </a:r>
            <a:r>
              <a:rPr lang="en-US" sz="2800" dirty="0" smtClean="0"/>
              <a:t>gallery</a:t>
            </a:r>
            <a:endParaRPr lang="en-US" sz="2800" dirty="0"/>
          </a:p>
          <a:p>
            <a:r>
              <a:rPr lang="en-US" sz="2800" dirty="0"/>
              <a:t>Scroll through the Fonts gallery until Foundry is displayed and then point to Foundry to display alive preview of the Foundry font set</a:t>
            </a:r>
          </a:p>
          <a:p>
            <a:r>
              <a:rPr lang="en-US" sz="2800" dirty="0"/>
              <a:t>Click Foundry in the Fonts gallery to change the document theme fonts to </a:t>
            </a:r>
            <a:r>
              <a:rPr lang="en-US" sz="2800" dirty="0" smtClean="0"/>
              <a:t>Foundry</a:t>
            </a:r>
            <a:endParaRPr lang="en-US" sz="28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dirty="0"/>
              <a:t>Changing Theme Fonts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56.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Inserting a Picture</a:t>
            </a:r>
          </a:p>
        </p:txBody>
      </p:sp>
      <p:sp>
        <p:nvSpPr>
          <p:cNvPr id="59395" name="Rectangle 3"/>
          <p:cNvSpPr>
            <a:spLocks noGrp="1" noChangeArrowheads="1"/>
          </p:cNvSpPr>
          <p:nvPr>
            <p:ph type="body" idx="1"/>
          </p:nvPr>
        </p:nvSpPr>
        <p:spPr/>
        <p:txBody>
          <a:bodyPr/>
          <a:lstStyle/>
          <a:p>
            <a:pPr>
              <a:lnSpc>
                <a:spcPct val="90000"/>
              </a:lnSpc>
            </a:pPr>
            <a:r>
              <a:rPr lang="en-US" sz="2800" dirty="0"/>
              <a:t>To position the insertion point where you want the picture to be located, press CTRL+HOME and then press the DOWN ARROW key four </a:t>
            </a:r>
            <a:r>
              <a:rPr lang="en-US" sz="2800" dirty="0" smtClean="0"/>
              <a:t>times</a:t>
            </a:r>
            <a:endParaRPr lang="en-US" sz="2800" dirty="0"/>
          </a:p>
          <a:p>
            <a:pPr>
              <a:lnSpc>
                <a:spcPct val="90000"/>
              </a:lnSpc>
            </a:pPr>
            <a:r>
              <a:rPr lang="en-US" sz="2800" dirty="0"/>
              <a:t>Click the Center button on the Home tab to center the paragraph that will contain the </a:t>
            </a:r>
            <a:r>
              <a:rPr lang="en-US" sz="2800" dirty="0" smtClean="0"/>
              <a:t>picture</a:t>
            </a:r>
            <a:endParaRPr lang="en-US" sz="2800" dirty="0"/>
          </a:p>
          <a:p>
            <a:pPr>
              <a:lnSpc>
                <a:spcPct val="90000"/>
              </a:lnSpc>
            </a:pPr>
            <a:r>
              <a:rPr lang="en-US" sz="2800" dirty="0"/>
              <a:t>Click Insert on the Ribbon to display the Insert tab Click the Insert Picture from File button on the Insert tab to display the Insert Picture dialog </a:t>
            </a:r>
            <a:r>
              <a:rPr lang="en-US" sz="2800" dirty="0" smtClean="0"/>
              <a:t>box</a:t>
            </a:r>
            <a:endParaRPr lang="en-US" sz="28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Inserting a Picture</a:t>
            </a:r>
          </a:p>
        </p:txBody>
      </p:sp>
      <p:sp>
        <p:nvSpPr>
          <p:cNvPr id="60419" name="Rectangle 3"/>
          <p:cNvSpPr>
            <a:spLocks noGrp="1" noChangeArrowheads="1"/>
          </p:cNvSpPr>
          <p:nvPr>
            <p:ph type="body" idx="1"/>
          </p:nvPr>
        </p:nvSpPr>
        <p:spPr/>
        <p:txBody>
          <a:bodyPr/>
          <a:lstStyle/>
          <a:p>
            <a:pPr>
              <a:lnSpc>
                <a:spcPct val="90000"/>
              </a:lnSpc>
            </a:pPr>
            <a:r>
              <a:rPr lang="en-US" sz="2800" dirty="0"/>
              <a:t>With your USB flash drive connected to one of the computer’s USB ports, if necessary, click the Look in box arrow and then click UDISK 2.0 (E:) to select the USB </a:t>
            </a:r>
            <a:r>
              <a:rPr lang="en-US" sz="2800" dirty="0" smtClean="0"/>
              <a:t>flash </a:t>
            </a:r>
            <a:r>
              <a:rPr lang="en-US" sz="2800" dirty="0"/>
              <a:t>drive, Drive E in this case, in the Look in list as the device that contains the </a:t>
            </a:r>
            <a:r>
              <a:rPr lang="en-US" sz="2800" dirty="0" smtClean="0"/>
              <a:t>picture</a:t>
            </a:r>
            <a:endParaRPr lang="en-US" sz="2800" dirty="0"/>
          </a:p>
          <a:p>
            <a:pPr>
              <a:lnSpc>
                <a:spcPct val="90000"/>
              </a:lnSpc>
            </a:pPr>
            <a:r>
              <a:rPr lang="en-US" sz="2800" dirty="0"/>
              <a:t>Click Horse and Rider to select the file name</a:t>
            </a:r>
          </a:p>
          <a:p>
            <a:pPr>
              <a:lnSpc>
                <a:spcPct val="90000"/>
              </a:lnSpc>
            </a:pPr>
            <a:r>
              <a:rPr lang="en-US" sz="2800" dirty="0"/>
              <a:t>Click the Insert button in the dialog box to insert the picture at the location of the insertion point in the document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Inserting a Picture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59.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Starting Word</a:t>
            </a:r>
          </a:p>
        </p:txBody>
      </p:sp>
      <p:sp>
        <p:nvSpPr>
          <p:cNvPr id="11267" name="Rectangle 3"/>
          <p:cNvSpPr>
            <a:spLocks noGrp="1" noChangeArrowheads="1"/>
          </p:cNvSpPr>
          <p:nvPr>
            <p:ph type="body" idx="1"/>
          </p:nvPr>
        </p:nvSpPr>
        <p:spPr/>
        <p:txBody>
          <a:bodyPr/>
          <a:lstStyle/>
          <a:p>
            <a:pPr>
              <a:lnSpc>
                <a:spcPct val="90000"/>
              </a:lnSpc>
            </a:pPr>
            <a:r>
              <a:rPr lang="en-US" sz="2800" dirty="0"/>
              <a:t>Click the Start button on the Windows taskbar to display the Start </a:t>
            </a:r>
            <a:r>
              <a:rPr lang="en-US" sz="2800" dirty="0" smtClean="0"/>
              <a:t>menu</a:t>
            </a:r>
            <a:endParaRPr lang="en-US" sz="2800" dirty="0"/>
          </a:p>
          <a:p>
            <a:pPr>
              <a:lnSpc>
                <a:spcPct val="90000"/>
              </a:lnSpc>
            </a:pPr>
            <a:r>
              <a:rPr lang="en-US" sz="2800" dirty="0"/>
              <a:t>Point to All Programs on the Start menu to display the All Programs </a:t>
            </a:r>
            <a:r>
              <a:rPr lang="en-US" sz="2800" dirty="0" smtClean="0"/>
              <a:t>submenu</a:t>
            </a:r>
            <a:endParaRPr lang="en-US" sz="2800" dirty="0"/>
          </a:p>
          <a:p>
            <a:pPr>
              <a:lnSpc>
                <a:spcPct val="90000"/>
              </a:lnSpc>
            </a:pPr>
            <a:r>
              <a:rPr lang="en-US" sz="2800" dirty="0"/>
              <a:t>Point to Microsoft Office on the All Programs submenu to display the Microsoft Office submenu</a:t>
            </a:r>
          </a:p>
          <a:p>
            <a:pPr>
              <a:lnSpc>
                <a:spcPct val="90000"/>
              </a:lnSpc>
            </a:pPr>
            <a:r>
              <a:rPr lang="en-US" sz="2800" dirty="0"/>
              <a:t>Click Microsoft Office Word 2007 to start Word and display a new blank document in the Word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Applying a Picture Style</a:t>
            </a:r>
          </a:p>
        </p:txBody>
      </p:sp>
      <p:sp>
        <p:nvSpPr>
          <p:cNvPr id="62467" name="Rectangle 3"/>
          <p:cNvSpPr>
            <a:spLocks noGrp="1" noChangeArrowheads="1"/>
          </p:cNvSpPr>
          <p:nvPr>
            <p:ph type="body" idx="1"/>
          </p:nvPr>
        </p:nvSpPr>
        <p:spPr/>
        <p:txBody>
          <a:bodyPr/>
          <a:lstStyle/>
          <a:p>
            <a:pPr>
              <a:lnSpc>
                <a:spcPct val="90000"/>
              </a:lnSpc>
            </a:pPr>
            <a:r>
              <a:rPr lang="en-US" sz="2800" dirty="0"/>
              <a:t>Click the down scroll arrow on the vertical scroll bar as many times as necessary until the entire picture is displayed in the document window</a:t>
            </a:r>
          </a:p>
          <a:p>
            <a:pPr>
              <a:lnSpc>
                <a:spcPct val="90000"/>
              </a:lnSpc>
            </a:pPr>
            <a:r>
              <a:rPr lang="en-US" sz="2800" dirty="0"/>
              <a:t>Click the More button in the Picture Styles gallery, which shows more gallery </a:t>
            </a:r>
            <a:r>
              <a:rPr lang="en-US" sz="2800" dirty="0" smtClean="0"/>
              <a:t>options</a:t>
            </a:r>
            <a:endParaRPr lang="en-US" sz="2800" dirty="0"/>
          </a:p>
          <a:p>
            <a:pPr>
              <a:lnSpc>
                <a:spcPct val="90000"/>
              </a:lnSpc>
            </a:pPr>
            <a:r>
              <a:rPr lang="en-US" sz="2800" dirty="0"/>
              <a:t>Point to Metal Oval in the Picture Styles gallery to display a live preview of that style applied to the picture in the document</a:t>
            </a:r>
          </a:p>
          <a:p>
            <a:pPr>
              <a:lnSpc>
                <a:spcPct val="90000"/>
              </a:lnSpc>
            </a:pPr>
            <a:r>
              <a:rPr lang="en-US" sz="2800" dirty="0"/>
              <a:t>Click Metal Oval in the Picture Styles gallery to apply the selected style to the </a:t>
            </a:r>
            <a:r>
              <a:rPr lang="en-US" sz="2800" dirty="0" smtClean="0"/>
              <a:t>picture</a:t>
            </a:r>
            <a:endParaRPr lang="en-US" sz="28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Applying a Picture Style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61.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dirty="0"/>
              <a:t>Changing a Picture Border Color</a:t>
            </a:r>
          </a:p>
        </p:txBody>
      </p:sp>
      <p:sp>
        <p:nvSpPr>
          <p:cNvPr id="64515" name="Rectangle 3"/>
          <p:cNvSpPr>
            <a:spLocks noGrp="1" noChangeArrowheads="1"/>
          </p:cNvSpPr>
          <p:nvPr>
            <p:ph type="body" idx="1"/>
          </p:nvPr>
        </p:nvSpPr>
        <p:spPr/>
        <p:txBody>
          <a:bodyPr/>
          <a:lstStyle/>
          <a:p>
            <a:r>
              <a:rPr lang="en-US" sz="2800" dirty="0"/>
              <a:t>Click the Picture Border button on the Format tab to display the Picture Border </a:t>
            </a:r>
            <a:r>
              <a:rPr lang="en-US" sz="2800" dirty="0" smtClean="0"/>
              <a:t>gallery</a:t>
            </a:r>
            <a:endParaRPr lang="en-US" sz="2800" dirty="0"/>
          </a:p>
          <a:p>
            <a:r>
              <a:rPr lang="en-US" sz="2800" dirty="0"/>
              <a:t>Point to Tan, Background 2 (third theme color from left in the first row) in the Picture Border gallery to display a live preview of that border color on the picture</a:t>
            </a:r>
          </a:p>
          <a:p>
            <a:r>
              <a:rPr lang="en-US" sz="2800" dirty="0"/>
              <a:t>Click Tan, Background 2 in the Picture Styles gallery to change the picture border color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Changing a Picture Border Color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62.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4000" dirty="0"/>
              <a:t>Zoom In and Zoom Out the Document</a:t>
            </a:r>
          </a:p>
        </p:txBody>
      </p:sp>
      <p:sp>
        <p:nvSpPr>
          <p:cNvPr id="66563" name="Rectangle 3"/>
          <p:cNvSpPr>
            <a:spLocks noGrp="1" noChangeArrowheads="1"/>
          </p:cNvSpPr>
          <p:nvPr>
            <p:ph type="body" idx="1"/>
          </p:nvPr>
        </p:nvSpPr>
        <p:spPr/>
        <p:txBody>
          <a:bodyPr/>
          <a:lstStyle/>
          <a:p>
            <a:r>
              <a:rPr lang="en-US"/>
              <a:t>Click the Zoom Out or Zoom In button as many times as necessary until the Zoom level button displays 50% on its face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Zoom In and Zoom Out the Document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63.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t>Resizing a Graphic</a:t>
            </a:r>
          </a:p>
        </p:txBody>
      </p:sp>
      <p:sp>
        <p:nvSpPr>
          <p:cNvPr id="68611" name="Rectangle 3"/>
          <p:cNvSpPr>
            <a:spLocks noGrp="1" noChangeArrowheads="1"/>
          </p:cNvSpPr>
          <p:nvPr>
            <p:ph type="body" idx="1"/>
          </p:nvPr>
        </p:nvSpPr>
        <p:spPr/>
        <p:txBody>
          <a:bodyPr/>
          <a:lstStyle/>
          <a:p>
            <a:r>
              <a:rPr lang="en-US" sz="2800" dirty="0"/>
              <a:t>With the graphic still selected, point to the upper-right corner sizing handle on the picture so that the mouse pointer shape changes to a two-headed arrow</a:t>
            </a:r>
          </a:p>
          <a:p>
            <a:r>
              <a:rPr lang="en-US" sz="2800" dirty="0"/>
              <a:t>Drag the sizing handle diagonally outward until the crosshair mouse pointer is positioned approximately</a:t>
            </a:r>
          </a:p>
          <a:p>
            <a:r>
              <a:rPr lang="en-US" sz="2800" dirty="0"/>
              <a:t>Release the mouse button to resize the graphic Click outside the graphic to deselect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Resizing a Graphic</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66.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Adding a Page Border</a:t>
            </a:r>
          </a:p>
        </p:txBody>
      </p:sp>
      <p:sp>
        <p:nvSpPr>
          <p:cNvPr id="70659" name="Rectangle 3"/>
          <p:cNvSpPr>
            <a:spLocks noGrp="1" noChangeArrowheads="1"/>
          </p:cNvSpPr>
          <p:nvPr>
            <p:ph type="body" idx="1"/>
          </p:nvPr>
        </p:nvSpPr>
        <p:spPr/>
        <p:txBody>
          <a:bodyPr/>
          <a:lstStyle/>
          <a:p>
            <a:pPr>
              <a:lnSpc>
                <a:spcPct val="90000"/>
              </a:lnSpc>
            </a:pPr>
            <a:r>
              <a:rPr lang="en-US" dirty="0"/>
              <a:t>Click Page Layout on the Ribbon to display the Page Layout </a:t>
            </a:r>
            <a:r>
              <a:rPr lang="en-US" dirty="0" smtClean="0"/>
              <a:t>tab</a:t>
            </a:r>
            <a:endParaRPr lang="en-US" dirty="0"/>
          </a:p>
          <a:p>
            <a:pPr>
              <a:lnSpc>
                <a:spcPct val="90000"/>
              </a:lnSpc>
            </a:pPr>
            <a:r>
              <a:rPr lang="en-US" dirty="0"/>
              <a:t>Click the Page Borders button on the Page Layout tab to display the Borders and Shading dialog box</a:t>
            </a:r>
          </a:p>
          <a:p>
            <a:pPr>
              <a:lnSpc>
                <a:spcPct val="90000"/>
              </a:lnSpc>
            </a:pPr>
            <a:r>
              <a:rPr lang="en-US" dirty="0"/>
              <a:t>Click the Art box arrow to display the Art </a:t>
            </a:r>
            <a:r>
              <a:rPr lang="en-US" dirty="0" smtClean="0"/>
              <a:t>gallery</a:t>
            </a:r>
            <a:endParaRPr lang="en-US" dirty="0"/>
          </a:p>
          <a:p>
            <a:pPr>
              <a:lnSpc>
                <a:spcPct val="90000"/>
              </a:lnSpc>
            </a:pPr>
            <a:r>
              <a:rPr lang="en-US" dirty="0"/>
              <a:t>Click the down scroll arrow in the Art gallery until the art border shows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a:t>Adding a Page Border</a:t>
            </a:r>
          </a:p>
        </p:txBody>
      </p:sp>
      <p:sp>
        <p:nvSpPr>
          <p:cNvPr id="71683" name="Rectangle 3"/>
          <p:cNvSpPr>
            <a:spLocks noGrp="1" noChangeArrowheads="1"/>
          </p:cNvSpPr>
          <p:nvPr>
            <p:ph type="body" idx="1"/>
          </p:nvPr>
        </p:nvSpPr>
        <p:spPr/>
        <p:txBody>
          <a:bodyPr/>
          <a:lstStyle/>
          <a:p>
            <a:pPr>
              <a:lnSpc>
                <a:spcPct val="90000"/>
              </a:lnSpc>
            </a:pPr>
            <a:r>
              <a:rPr lang="en-US" sz="2800" dirty="0"/>
              <a:t>Click the art border shown in Figure 1–68 to display a preview of the selection in the Preview area of the dialog </a:t>
            </a:r>
            <a:r>
              <a:rPr lang="en-US" sz="2800" dirty="0" smtClean="0"/>
              <a:t>box</a:t>
            </a:r>
            <a:endParaRPr lang="en-US" sz="2800" dirty="0"/>
          </a:p>
          <a:p>
            <a:pPr>
              <a:lnSpc>
                <a:spcPct val="90000"/>
              </a:lnSpc>
            </a:pPr>
            <a:r>
              <a:rPr lang="en-US" sz="2800" dirty="0"/>
              <a:t>Click the Color box arrow to display a Color gallery</a:t>
            </a:r>
          </a:p>
          <a:p>
            <a:pPr>
              <a:lnSpc>
                <a:spcPct val="90000"/>
              </a:lnSpc>
            </a:pPr>
            <a:r>
              <a:rPr lang="en-US" sz="2800" dirty="0"/>
              <a:t>Click the right-most theme color (Tan, Accent 6) in the Color gallery to display a preview of the selection in the Preview </a:t>
            </a:r>
            <a:r>
              <a:rPr lang="en-US" sz="2800" dirty="0" smtClean="0"/>
              <a:t>area</a:t>
            </a:r>
            <a:endParaRPr lang="en-US" sz="2800" dirty="0"/>
          </a:p>
          <a:p>
            <a:pPr>
              <a:lnSpc>
                <a:spcPct val="90000"/>
              </a:lnSpc>
            </a:pPr>
            <a:r>
              <a:rPr lang="en-US" sz="2800" dirty="0"/>
              <a:t>Click the OK button to add the border to the page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Starting Word</a:t>
            </a:r>
          </a:p>
        </p:txBody>
      </p:sp>
      <p:sp>
        <p:nvSpPr>
          <p:cNvPr id="12291" name="Rectangle 3"/>
          <p:cNvSpPr>
            <a:spLocks noGrp="1" noChangeArrowheads="1"/>
          </p:cNvSpPr>
          <p:nvPr>
            <p:ph type="body" idx="1"/>
          </p:nvPr>
        </p:nvSpPr>
        <p:spPr/>
        <p:txBody>
          <a:bodyPr/>
          <a:lstStyle/>
          <a:p>
            <a:r>
              <a:rPr lang="en-US" dirty="0"/>
              <a:t>If the Word window is not maximized, </a:t>
            </a:r>
            <a:r>
              <a:rPr lang="en-US" dirty="0" smtClean="0"/>
              <a:t>click the </a:t>
            </a:r>
            <a:r>
              <a:rPr lang="en-US" dirty="0"/>
              <a:t>Maximize button next to the Close button on its title bar to maximize the window.</a:t>
            </a:r>
          </a:p>
          <a:p>
            <a:r>
              <a:rPr lang="en-US" dirty="0"/>
              <a:t>If the Print Layout button is not selected, click it so that your screen layout matches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a:t>Adding a Page Border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70.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sz="4000" dirty="0"/>
              <a:t>Changing Space Above and Below Paragraphs</a:t>
            </a:r>
          </a:p>
        </p:txBody>
      </p:sp>
      <p:sp>
        <p:nvSpPr>
          <p:cNvPr id="73731" name="Rectangle 3"/>
          <p:cNvSpPr>
            <a:spLocks noGrp="1" noChangeArrowheads="1"/>
          </p:cNvSpPr>
          <p:nvPr>
            <p:ph type="body" idx="1"/>
          </p:nvPr>
        </p:nvSpPr>
        <p:spPr/>
        <p:txBody>
          <a:bodyPr/>
          <a:lstStyle/>
          <a:p>
            <a:pPr>
              <a:lnSpc>
                <a:spcPct val="90000"/>
              </a:lnSpc>
            </a:pPr>
            <a:r>
              <a:rPr lang="en-US" sz="2400" dirty="0"/>
              <a:t>Position the insertion point in the paragraph to be adjusted, in this case, the </a:t>
            </a:r>
            <a:r>
              <a:rPr lang="en-US" sz="2400" dirty="0" smtClean="0"/>
              <a:t>headline</a:t>
            </a:r>
            <a:endParaRPr lang="en-US" sz="2400" dirty="0"/>
          </a:p>
          <a:p>
            <a:pPr>
              <a:lnSpc>
                <a:spcPct val="90000"/>
              </a:lnSpc>
            </a:pPr>
            <a:r>
              <a:rPr lang="en-US" sz="2400" dirty="0"/>
              <a:t>Click the Spacing Before box down arrow on the Page Layout tab as many times as necessary until 0 pt is displayed in the Spacing Before text box</a:t>
            </a:r>
          </a:p>
          <a:p>
            <a:pPr>
              <a:lnSpc>
                <a:spcPct val="90000"/>
              </a:lnSpc>
            </a:pPr>
            <a:r>
              <a:rPr lang="en-US" sz="2400" dirty="0"/>
              <a:t>Position the insertion point in the paragraph below the </a:t>
            </a:r>
            <a:r>
              <a:rPr lang="en-US" sz="2400" dirty="0" smtClean="0"/>
              <a:t>headline</a:t>
            </a:r>
            <a:endParaRPr lang="en-US" sz="2400" dirty="0"/>
          </a:p>
          <a:p>
            <a:pPr>
              <a:lnSpc>
                <a:spcPct val="90000"/>
              </a:lnSpc>
            </a:pPr>
            <a:r>
              <a:rPr lang="en-US" sz="2400" dirty="0"/>
              <a:t>Click the Spacing After box up arrow on the Page Layout tab as many times as necessary until 24 pt is displayed in the Spacing After text box. (If the text flows to two pages, resize the picture so that it is smaller.)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sz="4000" dirty="0"/>
              <a:t>Changing Space Above and Below Paragraphs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8" name="Content Placeholder 7" descr="FigWD01-71.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a:t>Zooming in the Document</a:t>
            </a:r>
          </a:p>
        </p:txBody>
      </p:sp>
      <p:sp>
        <p:nvSpPr>
          <p:cNvPr id="75779" name="Rectangle 3"/>
          <p:cNvSpPr>
            <a:spLocks noGrp="1" noChangeArrowheads="1"/>
          </p:cNvSpPr>
          <p:nvPr>
            <p:ph type="body" idx="1"/>
          </p:nvPr>
        </p:nvSpPr>
        <p:spPr/>
        <p:txBody>
          <a:bodyPr/>
          <a:lstStyle/>
          <a:p>
            <a:r>
              <a:rPr lang="en-US"/>
              <a:t>Click the Zoom In button as many times as necessary until the Zoom level button displays 100% on its face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4000" dirty="0"/>
              <a:t>Changing Document Properties</a:t>
            </a:r>
          </a:p>
        </p:txBody>
      </p:sp>
      <p:sp>
        <p:nvSpPr>
          <p:cNvPr id="77827" name="Rectangle 3"/>
          <p:cNvSpPr>
            <a:spLocks noGrp="1" noChangeArrowheads="1"/>
          </p:cNvSpPr>
          <p:nvPr>
            <p:ph type="body" idx="1"/>
          </p:nvPr>
        </p:nvSpPr>
        <p:spPr/>
        <p:txBody>
          <a:bodyPr/>
          <a:lstStyle/>
          <a:p>
            <a:pPr>
              <a:lnSpc>
                <a:spcPct val="90000"/>
              </a:lnSpc>
            </a:pPr>
            <a:r>
              <a:rPr lang="en-US" sz="2800" dirty="0"/>
              <a:t>Click the Office Button to display the Office Button </a:t>
            </a:r>
            <a:r>
              <a:rPr lang="en-US" sz="2800" dirty="0" smtClean="0"/>
              <a:t>menu</a:t>
            </a:r>
            <a:endParaRPr lang="en-US" sz="2800" dirty="0"/>
          </a:p>
          <a:p>
            <a:pPr>
              <a:lnSpc>
                <a:spcPct val="90000"/>
              </a:lnSpc>
            </a:pPr>
            <a:r>
              <a:rPr lang="en-US" sz="2800" dirty="0"/>
              <a:t>Point to Prepare on the Office Button menu to display the Prepare submenu</a:t>
            </a:r>
          </a:p>
          <a:p>
            <a:pPr>
              <a:lnSpc>
                <a:spcPct val="90000"/>
              </a:lnSpc>
            </a:pPr>
            <a:r>
              <a:rPr lang="en-US" sz="2800" dirty="0"/>
              <a:t>Click Properties on the Prepare submenu to display the Document Information Panel</a:t>
            </a:r>
          </a:p>
          <a:p>
            <a:pPr>
              <a:lnSpc>
                <a:spcPct val="90000"/>
              </a:lnSpc>
            </a:pPr>
            <a:r>
              <a:rPr lang="en-US" sz="2800" dirty="0"/>
              <a:t>Click the Author text box, if necessary, and then type your name as the Author property. If a name already is displayed in the Author text box, delete it before typing your </a:t>
            </a:r>
            <a:r>
              <a:rPr lang="en-US" sz="2800" dirty="0" smtClean="0"/>
              <a:t>name</a:t>
            </a:r>
            <a:endParaRPr lang="en-US" sz="28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4000" dirty="0"/>
              <a:t>Changing Document Properties</a:t>
            </a:r>
          </a:p>
        </p:txBody>
      </p:sp>
      <p:sp>
        <p:nvSpPr>
          <p:cNvPr id="78851" name="Rectangle 3"/>
          <p:cNvSpPr>
            <a:spLocks noGrp="1" noChangeArrowheads="1"/>
          </p:cNvSpPr>
          <p:nvPr>
            <p:ph type="body" idx="1"/>
          </p:nvPr>
        </p:nvSpPr>
        <p:spPr/>
        <p:txBody>
          <a:bodyPr/>
          <a:lstStyle/>
          <a:p>
            <a:r>
              <a:rPr lang="en-US" sz="2800" dirty="0"/>
              <a:t>Click the Subject text box, if necessary delete any existing text, and then type your course and section as the Subject </a:t>
            </a:r>
            <a:r>
              <a:rPr lang="en-US" sz="2800" dirty="0" smtClean="0"/>
              <a:t>property</a:t>
            </a:r>
            <a:endParaRPr lang="en-US" sz="2800" dirty="0"/>
          </a:p>
          <a:p>
            <a:r>
              <a:rPr lang="en-US" sz="2800" dirty="0"/>
              <a:t>Click the Keywords text box, if necessary delete any existing text, and then type </a:t>
            </a:r>
            <a:r>
              <a:rPr lang="en-US" sz="2800" dirty="0">
                <a:latin typeface="Courier New" pitchFamily="49" charset="0"/>
              </a:rPr>
              <a:t>Tri-Valley Stables</a:t>
            </a:r>
            <a:r>
              <a:rPr lang="en-US" sz="2800" dirty="0"/>
              <a:t> as the Keywords </a:t>
            </a:r>
            <a:r>
              <a:rPr lang="en-US" sz="2800" dirty="0" smtClean="0"/>
              <a:t>property</a:t>
            </a:r>
            <a:endParaRPr lang="en-US" sz="2800" dirty="0"/>
          </a:p>
          <a:p>
            <a:r>
              <a:rPr lang="en-US" sz="2800" dirty="0"/>
              <a:t>Click the Close the Document Information Panel button so that the Document Information Panel no longer is </a:t>
            </a:r>
            <a:r>
              <a:rPr lang="en-US" sz="2800" dirty="0" smtClean="0"/>
              <a:t>displayed</a:t>
            </a:r>
            <a:endParaRPr lang="en-US" sz="28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000" dirty="0"/>
              <a:t>Changing Document Properties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8" name="Content Placeholder 7" descr="FigWD01-74.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sz="4000" dirty="0"/>
              <a:t>Saving an Existing Document with the Same File Name</a:t>
            </a:r>
          </a:p>
        </p:txBody>
      </p:sp>
      <p:sp>
        <p:nvSpPr>
          <p:cNvPr id="80899" name="Rectangle 3"/>
          <p:cNvSpPr>
            <a:spLocks noGrp="1" noChangeArrowheads="1"/>
          </p:cNvSpPr>
          <p:nvPr>
            <p:ph type="body" idx="1"/>
          </p:nvPr>
        </p:nvSpPr>
        <p:spPr/>
        <p:txBody>
          <a:bodyPr/>
          <a:lstStyle/>
          <a:p>
            <a:r>
              <a:rPr lang="en-US" dirty="0"/>
              <a:t>Click the Save button on the Quick Access Toolbar to overwrite the previous Horseback Riding Lessons Flyer file on the USB flash drive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r>
              <a:rPr lang="en-US" sz="4000" dirty="0"/>
              <a:t>Saving an Existing Document with the Same File Name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75.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Printing a Document</a:t>
            </a:r>
          </a:p>
        </p:txBody>
      </p:sp>
      <p:sp>
        <p:nvSpPr>
          <p:cNvPr id="82947" name="Rectangle 3"/>
          <p:cNvSpPr>
            <a:spLocks noGrp="1" noChangeArrowheads="1"/>
          </p:cNvSpPr>
          <p:nvPr>
            <p:ph type="body" idx="1"/>
          </p:nvPr>
        </p:nvSpPr>
        <p:spPr/>
        <p:txBody>
          <a:bodyPr/>
          <a:lstStyle/>
          <a:p>
            <a:pPr>
              <a:lnSpc>
                <a:spcPct val="90000"/>
              </a:lnSpc>
            </a:pPr>
            <a:r>
              <a:rPr lang="en-US" dirty="0"/>
              <a:t>Click the Office Button to display the Office Button </a:t>
            </a:r>
            <a:r>
              <a:rPr lang="en-US" dirty="0" smtClean="0"/>
              <a:t>menu</a:t>
            </a:r>
            <a:endParaRPr lang="en-US" dirty="0"/>
          </a:p>
          <a:p>
            <a:pPr>
              <a:lnSpc>
                <a:spcPct val="90000"/>
              </a:lnSpc>
            </a:pPr>
            <a:r>
              <a:rPr lang="en-US" dirty="0"/>
              <a:t>Point to Print on the Office Button menu to display the Print submenu Click Quick Print on the Print submenu to print the </a:t>
            </a:r>
            <a:r>
              <a:rPr lang="en-US" dirty="0" smtClean="0"/>
              <a:t>document</a:t>
            </a:r>
            <a:endParaRPr lang="en-US" dirty="0"/>
          </a:p>
          <a:p>
            <a:pPr>
              <a:lnSpc>
                <a:spcPct val="90000"/>
              </a:lnSpc>
            </a:pPr>
            <a:r>
              <a:rPr lang="en-US" dirty="0"/>
              <a:t>When the printer stops, retrieve the hard copy of the Horseback Riding Lessons Flyer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Starting Word</a:t>
            </a:r>
          </a:p>
        </p:txBody>
      </p:sp>
      <p:pic>
        <p:nvPicPr>
          <p:cNvPr id="6" name="Content Placeholder 5" descr="FigWD01-03.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a:t>Printing a Document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77.gif"/>
          <p:cNvPicPr>
            <a:picLocks noGrp="1" noChangeAspect="1"/>
          </p:cNvPicPr>
          <p:nvPr>
            <p:ph idx="1"/>
          </p:nvPr>
        </p:nvPicPr>
        <p:blipFill>
          <a:blip r:embed="rId2"/>
          <a:stretch>
            <a:fillRect/>
          </a:stretch>
        </p:blipFill>
        <p:spPr>
          <a:xfrm>
            <a:off x="2512008" y="1295400"/>
            <a:ext cx="3662784"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Quitting Word</a:t>
            </a:r>
          </a:p>
        </p:txBody>
      </p:sp>
      <p:sp>
        <p:nvSpPr>
          <p:cNvPr id="84995" name="Rectangle 3"/>
          <p:cNvSpPr>
            <a:spLocks noGrp="1" noChangeArrowheads="1"/>
          </p:cNvSpPr>
          <p:nvPr>
            <p:ph type="body" idx="1"/>
          </p:nvPr>
        </p:nvSpPr>
        <p:spPr/>
        <p:txBody>
          <a:bodyPr/>
          <a:lstStyle/>
          <a:p>
            <a:r>
              <a:rPr lang="en-US" dirty="0"/>
              <a:t>Point to the Close button on the right side of the Word title </a:t>
            </a:r>
            <a:r>
              <a:rPr lang="en-US" dirty="0" smtClean="0"/>
              <a:t>bar</a:t>
            </a:r>
            <a:endParaRPr lang="en-US" dirty="0"/>
          </a:p>
          <a:p>
            <a:r>
              <a:rPr lang="en-US" dirty="0" smtClean="0"/>
              <a:t>Click </a:t>
            </a:r>
            <a:r>
              <a:rPr lang="en-US" dirty="0"/>
              <a:t>the Close button to quit </a:t>
            </a:r>
            <a:r>
              <a:rPr lang="en-US" dirty="0" smtClean="0"/>
              <a:t>Word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a:t>Quitting Word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78.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a:t>Starting Word</a:t>
            </a:r>
          </a:p>
        </p:txBody>
      </p:sp>
      <p:sp>
        <p:nvSpPr>
          <p:cNvPr id="87043" name="Rectangle 3"/>
          <p:cNvSpPr>
            <a:spLocks noGrp="1" noChangeArrowheads="1"/>
          </p:cNvSpPr>
          <p:nvPr>
            <p:ph type="body" idx="1"/>
          </p:nvPr>
        </p:nvSpPr>
        <p:spPr/>
        <p:txBody>
          <a:bodyPr/>
          <a:lstStyle/>
          <a:p>
            <a:pPr>
              <a:lnSpc>
                <a:spcPct val="90000"/>
              </a:lnSpc>
            </a:pPr>
            <a:r>
              <a:rPr lang="en-US" sz="2400" dirty="0"/>
              <a:t>Click the Start button on the Windows taskbar to display the Start </a:t>
            </a:r>
            <a:r>
              <a:rPr lang="en-US" sz="2400" dirty="0" smtClean="0"/>
              <a:t>menu</a:t>
            </a:r>
            <a:endParaRPr lang="en-US" sz="2400" dirty="0"/>
          </a:p>
          <a:p>
            <a:pPr>
              <a:lnSpc>
                <a:spcPct val="90000"/>
              </a:lnSpc>
            </a:pPr>
            <a:r>
              <a:rPr lang="en-US" sz="2400" dirty="0"/>
              <a:t>Point to All Programs on the Start menu to display the All Programs submenu and then point to Microsoft Office on the All Programs submenu to display the Microsoft Office </a:t>
            </a:r>
            <a:r>
              <a:rPr lang="en-US" sz="2400" dirty="0" smtClean="0"/>
              <a:t>submenu</a:t>
            </a:r>
            <a:endParaRPr lang="en-US" sz="2400" dirty="0"/>
          </a:p>
          <a:p>
            <a:pPr>
              <a:lnSpc>
                <a:spcPct val="90000"/>
              </a:lnSpc>
            </a:pPr>
            <a:r>
              <a:rPr lang="en-US" sz="2400" dirty="0"/>
              <a:t>Click Microsoft Office Word 2007 on the Microsoft Office submenu to start Word and display a new blank document in the Word </a:t>
            </a:r>
            <a:r>
              <a:rPr lang="en-US" sz="2400" dirty="0" smtClean="0"/>
              <a:t>window</a:t>
            </a:r>
            <a:endParaRPr lang="en-US" sz="2400" dirty="0"/>
          </a:p>
          <a:p>
            <a:pPr>
              <a:lnSpc>
                <a:spcPct val="90000"/>
              </a:lnSpc>
            </a:pPr>
            <a:r>
              <a:rPr lang="en-US" sz="2400" dirty="0"/>
              <a:t>If the Word window is not maximized, click the Maximize button on its title bar to maximize the </a:t>
            </a:r>
            <a:r>
              <a:rPr lang="en-US" sz="2400" dirty="0" smtClean="0"/>
              <a:t>window</a:t>
            </a:r>
            <a:endParaRPr lang="en-US" sz="24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dirty="0"/>
              <a:t>Opening a Document from Word</a:t>
            </a:r>
          </a:p>
        </p:txBody>
      </p:sp>
      <p:sp>
        <p:nvSpPr>
          <p:cNvPr id="88067" name="Rectangle 3"/>
          <p:cNvSpPr>
            <a:spLocks noGrp="1" noChangeArrowheads="1"/>
          </p:cNvSpPr>
          <p:nvPr>
            <p:ph type="body" idx="1"/>
          </p:nvPr>
        </p:nvSpPr>
        <p:spPr/>
        <p:txBody>
          <a:bodyPr/>
          <a:lstStyle/>
          <a:p>
            <a:pPr>
              <a:lnSpc>
                <a:spcPct val="80000"/>
              </a:lnSpc>
            </a:pPr>
            <a:r>
              <a:rPr lang="en-US" sz="2400" dirty="0"/>
              <a:t>With your USB </a:t>
            </a:r>
            <a:r>
              <a:rPr lang="en-US" sz="2400" dirty="0" smtClean="0"/>
              <a:t>flash </a:t>
            </a:r>
            <a:r>
              <a:rPr lang="en-US" sz="2400" dirty="0"/>
              <a:t>drive connected to one of the computer’s USB ports, click the Office Button to display the Office Button </a:t>
            </a:r>
            <a:r>
              <a:rPr lang="en-US" sz="2400" dirty="0" smtClean="0"/>
              <a:t>menu</a:t>
            </a:r>
            <a:endParaRPr lang="en-US" sz="2400" dirty="0"/>
          </a:p>
          <a:p>
            <a:pPr>
              <a:lnSpc>
                <a:spcPct val="80000"/>
              </a:lnSpc>
            </a:pPr>
            <a:r>
              <a:rPr lang="en-US" sz="2400" dirty="0"/>
              <a:t>Click Open on the Office Button menu to display the Open dialog </a:t>
            </a:r>
            <a:r>
              <a:rPr lang="en-US" sz="2400" dirty="0" smtClean="0"/>
              <a:t>box</a:t>
            </a:r>
            <a:endParaRPr lang="en-US" sz="2400" dirty="0"/>
          </a:p>
          <a:p>
            <a:pPr>
              <a:lnSpc>
                <a:spcPct val="80000"/>
              </a:lnSpc>
            </a:pPr>
            <a:r>
              <a:rPr lang="en-US" sz="2400" dirty="0"/>
              <a:t>If necessary, click the Look in box arrow and then click UDISK 2.0 (E:) to select the USB </a:t>
            </a:r>
            <a:r>
              <a:rPr lang="en-US" sz="2400" dirty="0" smtClean="0"/>
              <a:t>flash </a:t>
            </a:r>
            <a:r>
              <a:rPr lang="en-US" sz="2400" dirty="0"/>
              <a:t>drive, Drive E in this case, in the Look in list as the new open </a:t>
            </a:r>
            <a:r>
              <a:rPr lang="en-US" sz="2400" dirty="0" smtClean="0"/>
              <a:t>location</a:t>
            </a:r>
            <a:endParaRPr lang="en-US" sz="2400" dirty="0"/>
          </a:p>
          <a:p>
            <a:pPr>
              <a:lnSpc>
                <a:spcPct val="80000"/>
              </a:lnSpc>
            </a:pPr>
            <a:r>
              <a:rPr lang="en-US" sz="2400" dirty="0"/>
              <a:t>Click Horseback Riding Lessons Flyer to select the file name</a:t>
            </a:r>
          </a:p>
          <a:p>
            <a:pPr>
              <a:lnSpc>
                <a:spcPct val="80000"/>
              </a:lnSpc>
            </a:pPr>
            <a:r>
              <a:rPr lang="en-US" sz="2400" dirty="0"/>
              <a:t>Click the Open button to open the selected file and display the Horseback Riding Lessons Flyer document in the Word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4000" dirty="0"/>
              <a:t>Opening a Document from Word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81.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dirty="0"/>
              <a:t>Inserting Text in an Existing Document</a:t>
            </a:r>
          </a:p>
        </p:txBody>
      </p:sp>
      <p:sp>
        <p:nvSpPr>
          <p:cNvPr id="90115" name="Rectangle 3"/>
          <p:cNvSpPr>
            <a:spLocks noGrp="1" noChangeArrowheads="1"/>
          </p:cNvSpPr>
          <p:nvPr>
            <p:ph type="body" idx="1"/>
          </p:nvPr>
        </p:nvSpPr>
        <p:spPr/>
        <p:txBody>
          <a:bodyPr/>
          <a:lstStyle/>
          <a:p>
            <a:r>
              <a:rPr lang="en-US" dirty="0"/>
              <a:t>Scroll through the document and then click to the left of the location of text to be inserted (in this case, the a in aspects) to position the insertion point where text should be </a:t>
            </a:r>
            <a:r>
              <a:rPr lang="en-US" dirty="0" smtClean="0"/>
              <a:t>inserted</a:t>
            </a:r>
            <a:endParaRPr lang="en-US" dirty="0"/>
          </a:p>
          <a:p>
            <a:r>
              <a:rPr lang="en-US" dirty="0"/>
              <a:t>Type </a:t>
            </a:r>
            <a:r>
              <a:rPr lang="en-US" dirty="0">
                <a:latin typeface="Courier New" pitchFamily="49" charset="0"/>
              </a:rPr>
              <a:t>various</a:t>
            </a:r>
            <a:r>
              <a:rPr lang="en-US" dirty="0"/>
              <a:t> and then press the SPACEBAR to insert the word, various, to the left of the insertion point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4000" dirty="0"/>
              <a:t>Inserting Text in an Existing Document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83.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Selecting a Word and Delete It</a:t>
            </a:r>
          </a:p>
        </p:txBody>
      </p:sp>
      <p:sp>
        <p:nvSpPr>
          <p:cNvPr id="92163" name="Rectangle 3"/>
          <p:cNvSpPr>
            <a:spLocks noGrp="1" noChangeArrowheads="1"/>
          </p:cNvSpPr>
          <p:nvPr>
            <p:ph type="body" idx="1"/>
          </p:nvPr>
        </p:nvSpPr>
        <p:spPr/>
        <p:txBody>
          <a:bodyPr/>
          <a:lstStyle/>
          <a:p>
            <a:r>
              <a:rPr lang="en-US" dirty="0"/>
              <a:t>Position the mouse pointer somewhere in the word to be selected (in this case, various</a:t>
            </a:r>
            <a:r>
              <a:rPr lang="en-US" dirty="0" smtClean="0"/>
              <a:t>)</a:t>
            </a:r>
            <a:endParaRPr lang="en-US" dirty="0"/>
          </a:p>
          <a:p>
            <a:r>
              <a:rPr lang="en-US" dirty="0"/>
              <a:t>Double-click the word to select </a:t>
            </a:r>
            <a:r>
              <a:rPr lang="en-US" dirty="0" smtClean="0"/>
              <a:t>it</a:t>
            </a:r>
            <a:endParaRPr lang="en-US" dirty="0"/>
          </a:p>
          <a:p>
            <a:r>
              <a:rPr lang="en-US" dirty="0"/>
              <a:t>With the text selected, press the DELETE key to delete the selected </a:t>
            </a:r>
            <a:r>
              <a:rPr lang="en-US" dirty="0" smtClean="0"/>
              <a:t>Text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Selecting a Word and Delete It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82.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Typing Text</a:t>
            </a:r>
          </a:p>
        </p:txBody>
      </p:sp>
      <p:sp>
        <p:nvSpPr>
          <p:cNvPr id="15363" name="Rectangle 3"/>
          <p:cNvSpPr>
            <a:spLocks noGrp="1" noChangeArrowheads="1"/>
          </p:cNvSpPr>
          <p:nvPr>
            <p:ph type="body" idx="1"/>
          </p:nvPr>
        </p:nvSpPr>
        <p:spPr/>
        <p:txBody>
          <a:bodyPr/>
          <a:lstStyle/>
          <a:p>
            <a:r>
              <a:rPr lang="en-US"/>
              <a:t>Type Learn to Ride as the headline</a:t>
            </a:r>
          </a:p>
          <a:p>
            <a:r>
              <a:rPr lang="en-US"/>
              <a:t>Press the ENTER key to move the insertion point to the beginning of the next line</a:t>
            </a:r>
          </a:p>
          <a:p>
            <a:pPr>
              <a:buFontTx/>
              <a:buNone/>
            </a:pP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Searching for Word Help</a:t>
            </a:r>
          </a:p>
        </p:txBody>
      </p:sp>
      <p:sp>
        <p:nvSpPr>
          <p:cNvPr id="94211" name="Rectangle 3"/>
          <p:cNvSpPr>
            <a:spLocks noGrp="1" noChangeArrowheads="1"/>
          </p:cNvSpPr>
          <p:nvPr>
            <p:ph type="body" idx="1"/>
          </p:nvPr>
        </p:nvSpPr>
        <p:spPr/>
        <p:txBody>
          <a:bodyPr/>
          <a:lstStyle/>
          <a:p>
            <a:pPr>
              <a:lnSpc>
                <a:spcPct val="90000"/>
              </a:lnSpc>
            </a:pPr>
            <a:r>
              <a:rPr lang="en-US" sz="2800" dirty="0"/>
              <a:t>Click the Microsoft Office Word Help button near the upper-right corner of the Word window to open the Word Help </a:t>
            </a:r>
            <a:r>
              <a:rPr lang="en-US" sz="2800" dirty="0" smtClean="0"/>
              <a:t>window</a:t>
            </a:r>
            <a:endParaRPr lang="en-US" sz="2800" dirty="0"/>
          </a:p>
          <a:p>
            <a:pPr>
              <a:lnSpc>
                <a:spcPct val="90000"/>
              </a:lnSpc>
            </a:pPr>
            <a:r>
              <a:rPr lang="en-US" sz="2800" dirty="0"/>
              <a:t>Type </a:t>
            </a:r>
            <a:r>
              <a:rPr lang="en-US" sz="2800" dirty="0">
                <a:latin typeface="Courier New" pitchFamily="49" charset="0"/>
              </a:rPr>
              <a:t>select text</a:t>
            </a:r>
            <a:r>
              <a:rPr lang="en-US" sz="2800" dirty="0"/>
              <a:t> in the ‘Type words to search for’ text box at the top of the Word Help </a:t>
            </a:r>
            <a:r>
              <a:rPr lang="en-US" sz="2800" dirty="0" smtClean="0"/>
              <a:t>window</a:t>
            </a:r>
            <a:endParaRPr lang="en-US" sz="2800" dirty="0"/>
          </a:p>
          <a:p>
            <a:pPr>
              <a:lnSpc>
                <a:spcPct val="90000"/>
              </a:lnSpc>
            </a:pPr>
            <a:r>
              <a:rPr lang="en-US" sz="2800" dirty="0"/>
              <a:t>Press the ENTER key to display the search </a:t>
            </a:r>
            <a:r>
              <a:rPr lang="en-US" sz="2800" dirty="0" smtClean="0"/>
              <a:t>results</a:t>
            </a:r>
            <a:endParaRPr lang="en-US" sz="2800" dirty="0"/>
          </a:p>
          <a:p>
            <a:pPr>
              <a:lnSpc>
                <a:spcPct val="90000"/>
              </a:lnSpc>
            </a:pPr>
            <a:r>
              <a:rPr lang="en-US" sz="2800" dirty="0"/>
              <a:t>Click the Maximize button on the Word Help window title bar to maximize the Help </a:t>
            </a:r>
            <a:r>
              <a:rPr lang="en-US" sz="2800" dirty="0" smtClean="0"/>
              <a:t>window</a:t>
            </a:r>
            <a:endParaRPr lang="en-US" sz="28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a:t>Searching for Word Help</a:t>
            </a:r>
          </a:p>
        </p:txBody>
      </p:sp>
      <p:sp>
        <p:nvSpPr>
          <p:cNvPr id="95235" name="Rectangle 3"/>
          <p:cNvSpPr>
            <a:spLocks noGrp="1" noChangeArrowheads="1"/>
          </p:cNvSpPr>
          <p:nvPr>
            <p:ph type="body" idx="1"/>
          </p:nvPr>
        </p:nvSpPr>
        <p:spPr/>
        <p:txBody>
          <a:bodyPr/>
          <a:lstStyle/>
          <a:p>
            <a:r>
              <a:rPr lang="en-US" dirty="0"/>
              <a:t>Click the Select text link to display information about selecting </a:t>
            </a:r>
            <a:r>
              <a:rPr lang="en-US" dirty="0" smtClean="0"/>
              <a:t>text</a:t>
            </a:r>
            <a:endParaRPr lang="en-US" dirty="0"/>
          </a:p>
          <a:p>
            <a:r>
              <a:rPr lang="en-US" dirty="0"/>
              <a:t>Click the Close button on the Word Help window title bar to close the Word Help window and redisplay the Word </a:t>
            </a:r>
            <a:r>
              <a:rPr lang="en-US" dirty="0" smtClean="0"/>
              <a:t>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a:t>Searching for Word Help</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pic>
        <p:nvPicPr>
          <p:cNvPr id="6" name="Content Placeholder 5" descr="FigWD01-88.gif"/>
          <p:cNvPicPr>
            <a:picLocks noGrp="1" noChangeAspect="1"/>
          </p:cNvPicPr>
          <p:nvPr>
            <p:ph idx="1"/>
          </p:nvPr>
        </p:nvPicPr>
        <p:blipFill>
          <a:blip r:embed="rId2"/>
          <a:stretch>
            <a:fillRect/>
          </a:stretch>
        </p:blipFill>
        <p:spPr>
          <a:xfrm>
            <a:off x="1122891" y="1295400"/>
            <a:ext cx="6441017" cy="4830763"/>
          </a:xfrm>
        </p:spPr>
      </p:pic>
      <p:sp>
        <p:nvSpPr>
          <p:cNvPr id="5" name="Slide Number Placeholder 4"/>
          <p:cNvSpPr>
            <a:spLocks noGrp="1"/>
          </p:cNvSpPr>
          <p:nvPr>
            <p:ph type="sldNum" sz="quarter" idx="12"/>
          </p:nvPr>
        </p:nvSpPr>
        <p:spPr/>
        <p:txBody>
          <a:bodyPr/>
          <a:lstStyle/>
          <a:p>
            <a:fld id="{CA380B22-F6F4-44E6-A477-C47B9EB980BC}" type="slidenum">
              <a:rPr lang="en-US" smtClean="0"/>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a:t>Quitting</a:t>
            </a:r>
            <a:r>
              <a:rPr lang="en-US" b="1" dirty="0"/>
              <a:t> </a:t>
            </a:r>
            <a:r>
              <a:rPr lang="en-US" dirty="0"/>
              <a:t>Word</a:t>
            </a:r>
          </a:p>
        </p:txBody>
      </p:sp>
      <p:sp>
        <p:nvSpPr>
          <p:cNvPr id="97283" name="Rectangle 3"/>
          <p:cNvSpPr>
            <a:spLocks noGrp="1" noChangeArrowheads="1"/>
          </p:cNvSpPr>
          <p:nvPr>
            <p:ph type="body" idx="1"/>
          </p:nvPr>
        </p:nvSpPr>
        <p:spPr/>
        <p:txBody>
          <a:bodyPr/>
          <a:lstStyle/>
          <a:p>
            <a:r>
              <a:rPr lang="en-US" dirty="0"/>
              <a:t>Click the Close button on the right side of the title bar to quit </a:t>
            </a:r>
            <a:r>
              <a:rPr lang="en-US" dirty="0" smtClean="0"/>
              <a:t>Word</a:t>
            </a:r>
            <a:endParaRPr lang="en-US" dirty="0"/>
          </a:p>
          <a:p>
            <a:r>
              <a:rPr lang="en-US" dirty="0"/>
              <a:t>If necessary, click the No button in the Microsoft Office Word dialog box so that any changes you have made are not </a:t>
            </a:r>
            <a:r>
              <a:rPr lang="en-US" dirty="0" smtClean="0"/>
              <a:t>saved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Summary</a:t>
            </a:r>
            <a:endParaRPr lang="en-US" dirty="0"/>
          </a:p>
        </p:txBody>
      </p:sp>
      <p:sp>
        <p:nvSpPr>
          <p:cNvPr id="7171" name="Rectangle 3"/>
          <p:cNvSpPr>
            <a:spLocks noGrp="1" noChangeArrowheads="1"/>
          </p:cNvSpPr>
          <p:nvPr>
            <p:ph type="body" idx="1"/>
          </p:nvPr>
        </p:nvSpPr>
        <p:spPr/>
        <p:txBody>
          <a:bodyPr/>
          <a:lstStyle/>
          <a:p>
            <a:r>
              <a:rPr lang="en-US"/>
              <a:t>Start and quit Word</a:t>
            </a:r>
          </a:p>
          <a:p>
            <a:r>
              <a:rPr lang="en-US"/>
              <a:t>Describe the Word window</a:t>
            </a:r>
          </a:p>
          <a:p>
            <a:r>
              <a:rPr lang="en-US"/>
              <a:t>Enter text in a document</a:t>
            </a:r>
          </a:p>
          <a:p>
            <a:r>
              <a:rPr lang="en-US"/>
              <a:t>Check spelling as you type</a:t>
            </a:r>
          </a:p>
          <a:p>
            <a:r>
              <a:rPr lang="en-US"/>
              <a:t>Save a document</a:t>
            </a:r>
          </a:p>
          <a:p>
            <a:pPr>
              <a:buFontTx/>
              <a:buNone/>
            </a:pPr>
            <a:r>
              <a:rPr lang="en-US"/>
              <a:t> </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Summary</a:t>
            </a:r>
            <a:endParaRPr lang="en-US" dirty="0"/>
          </a:p>
        </p:txBody>
      </p:sp>
      <p:sp>
        <p:nvSpPr>
          <p:cNvPr id="8195" name="Rectangle 3"/>
          <p:cNvSpPr>
            <a:spLocks noGrp="1" noChangeArrowheads="1"/>
          </p:cNvSpPr>
          <p:nvPr>
            <p:ph type="body" idx="1"/>
          </p:nvPr>
        </p:nvSpPr>
        <p:spPr/>
        <p:txBody>
          <a:bodyPr/>
          <a:lstStyle/>
          <a:p>
            <a:r>
              <a:rPr lang="en-US" dirty="0"/>
              <a:t>Format text, paragraphs, </a:t>
            </a:r>
            <a:r>
              <a:rPr lang="en-US" dirty="0" smtClean="0"/>
              <a:t>and document </a:t>
            </a:r>
            <a:r>
              <a:rPr lang="en-US" dirty="0"/>
              <a:t>elements</a:t>
            </a:r>
          </a:p>
          <a:p>
            <a:r>
              <a:rPr lang="en-US" dirty="0"/>
              <a:t>Undo and redo commands or actions</a:t>
            </a:r>
          </a:p>
          <a:p>
            <a:r>
              <a:rPr lang="en-US" dirty="0"/>
              <a:t>Insert a picture and format it</a:t>
            </a:r>
          </a:p>
          <a:p>
            <a:r>
              <a:rPr lang="en-US" dirty="0"/>
              <a:t>Print a document</a:t>
            </a:r>
          </a:p>
          <a:p>
            <a:r>
              <a:rPr lang="en-US" dirty="0"/>
              <a:t>Change document properties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Summary</a:t>
            </a:r>
            <a:endParaRPr lang="en-US" dirty="0"/>
          </a:p>
        </p:txBody>
      </p:sp>
      <p:sp>
        <p:nvSpPr>
          <p:cNvPr id="9219" name="Rectangle 3"/>
          <p:cNvSpPr>
            <a:spLocks noGrp="1" noChangeArrowheads="1"/>
          </p:cNvSpPr>
          <p:nvPr>
            <p:ph type="body" idx="1"/>
          </p:nvPr>
        </p:nvSpPr>
        <p:spPr/>
        <p:txBody>
          <a:bodyPr/>
          <a:lstStyle/>
          <a:p>
            <a:r>
              <a:rPr lang="en-US"/>
              <a:t>Open a document</a:t>
            </a:r>
          </a:p>
          <a:p>
            <a:r>
              <a:rPr lang="en-US"/>
              <a:t>Correct errors in a document</a:t>
            </a:r>
          </a:p>
          <a:p>
            <a:r>
              <a:rPr lang="en-US"/>
              <a:t>Use Word’s Help</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Word Chapter 1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4151</Words>
  <Application>Microsoft Office PowerPoint</Application>
  <PresentationFormat>On-screen Show (4:3)</PresentationFormat>
  <Paragraphs>460</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Word Chapter 1</vt:lpstr>
      <vt:lpstr>Objectives</vt:lpstr>
      <vt:lpstr>Objectives</vt:lpstr>
      <vt:lpstr>Objectives</vt:lpstr>
      <vt:lpstr>Plan Ahead</vt:lpstr>
      <vt:lpstr>Starting Word</vt:lpstr>
      <vt:lpstr>Starting Word</vt:lpstr>
      <vt:lpstr>Starting Word</vt:lpstr>
      <vt:lpstr>Typing Text</vt:lpstr>
      <vt:lpstr>Typing Text</vt:lpstr>
      <vt:lpstr>Displaying Formatting Marks</vt:lpstr>
      <vt:lpstr>Displaying Formatting Marks</vt:lpstr>
      <vt:lpstr>Wordwrapping Text as You Type</vt:lpstr>
      <vt:lpstr>Wordwrapping Text as You Type</vt:lpstr>
      <vt:lpstr>Inserting a Blank Line</vt:lpstr>
      <vt:lpstr>Inserting a Blank Line</vt:lpstr>
      <vt:lpstr>Checking Spelling and Grammar as You Type</vt:lpstr>
      <vt:lpstr>Checking Spelling and Grammar as You Type</vt:lpstr>
      <vt:lpstr>Entering More Text</vt:lpstr>
      <vt:lpstr>Entering More Text</vt:lpstr>
      <vt:lpstr>Saving a Document</vt:lpstr>
      <vt:lpstr>Saving a Document</vt:lpstr>
      <vt:lpstr>Saving a Document</vt:lpstr>
      <vt:lpstr>Applying Styles</vt:lpstr>
      <vt:lpstr>Applying Styles</vt:lpstr>
      <vt:lpstr>Centering a Paragraph</vt:lpstr>
      <vt:lpstr>Centering a Paragraph</vt:lpstr>
      <vt:lpstr>Selecting a Line</vt:lpstr>
      <vt:lpstr>Selecting a Line</vt:lpstr>
      <vt:lpstr>Changing the Font Size of Selected Text</vt:lpstr>
      <vt:lpstr>Changing the Font Size of Selected Text</vt:lpstr>
      <vt:lpstr>Changing the Font of Selected Text</vt:lpstr>
      <vt:lpstr>Changing the Font of Selected Text</vt:lpstr>
      <vt:lpstr>Selecting Multiple Paragraphs</vt:lpstr>
      <vt:lpstr>Selecting Multiple Paragraphs</vt:lpstr>
      <vt:lpstr>Changing the Font Size of Selected Text</vt:lpstr>
      <vt:lpstr>Formatting a Line</vt:lpstr>
      <vt:lpstr>Formatting a Line</vt:lpstr>
      <vt:lpstr>Bulleting a List of Paragraphs</vt:lpstr>
      <vt:lpstr>Bulleting a List of Paragraphs</vt:lpstr>
      <vt:lpstr>Undoing and Redoing an Action</vt:lpstr>
      <vt:lpstr>Undoing and Redoing an Action</vt:lpstr>
      <vt:lpstr>Selecting a Group of Words</vt:lpstr>
      <vt:lpstr>Selecting a Group of Words</vt:lpstr>
      <vt:lpstr>Bolding Text</vt:lpstr>
      <vt:lpstr>Bolding Text</vt:lpstr>
      <vt:lpstr>Underlining a Word</vt:lpstr>
      <vt:lpstr>Underlining a Word</vt:lpstr>
      <vt:lpstr>Italicizing Text</vt:lpstr>
      <vt:lpstr>Italicizing Text</vt:lpstr>
      <vt:lpstr>Changing the Style Set</vt:lpstr>
      <vt:lpstr>Changing the Style Set</vt:lpstr>
      <vt:lpstr>Changing Theme Colors</vt:lpstr>
      <vt:lpstr>Changing Theme Colors</vt:lpstr>
      <vt:lpstr>Changing Theme Fonts</vt:lpstr>
      <vt:lpstr>Changing Theme Fonts</vt:lpstr>
      <vt:lpstr>Inserting a Picture</vt:lpstr>
      <vt:lpstr>Inserting a Picture</vt:lpstr>
      <vt:lpstr>Inserting a Picture</vt:lpstr>
      <vt:lpstr>Applying a Picture Style</vt:lpstr>
      <vt:lpstr>Applying a Picture Style</vt:lpstr>
      <vt:lpstr>Changing a Picture Border Color</vt:lpstr>
      <vt:lpstr>Changing a Picture Border Color</vt:lpstr>
      <vt:lpstr>Zoom In and Zoom Out the Document</vt:lpstr>
      <vt:lpstr>Zoom In and Zoom Out the Document</vt:lpstr>
      <vt:lpstr>Resizing a Graphic</vt:lpstr>
      <vt:lpstr>Resizing a Graphic</vt:lpstr>
      <vt:lpstr>Adding a Page Border</vt:lpstr>
      <vt:lpstr>Adding a Page Border</vt:lpstr>
      <vt:lpstr>Adding a Page Border</vt:lpstr>
      <vt:lpstr>Changing Space Above and Below Paragraphs</vt:lpstr>
      <vt:lpstr>Changing Space Above and Below Paragraphs</vt:lpstr>
      <vt:lpstr>Zooming in the Document</vt:lpstr>
      <vt:lpstr>Changing Document Properties</vt:lpstr>
      <vt:lpstr>Changing Document Properties</vt:lpstr>
      <vt:lpstr>Changing Document Properties</vt:lpstr>
      <vt:lpstr>Saving an Existing Document with the Same File Name</vt:lpstr>
      <vt:lpstr>Saving an Existing Document with the Same File Name</vt:lpstr>
      <vt:lpstr>Printing a Document</vt:lpstr>
      <vt:lpstr>Printing a Document</vt:lpstr>
      <vt:lpstr>Quitting Word</vt:lpstr>
      <vt:lpstr>Quitting Word</vt:lpstr>
      <vt:lpstr>Starting Word</vt:lpstr>
      <vt:lpstr>Opening a Document from Word</vt:lpstr>
      <vt:lpstr>Opening a Document from Word</vt:lpstr>
      <vt:lpstr>Inserting Text in an Existing Document</vt:lpstr>
      <vt:lpstr>Inserting Text in an Existing Document</vt:lpstr>
      <vt:lpstr>Selecting a Word and Delete It</vt:lpstr>
      <vt:lpstr>Selecting a Word and Delete It</vt:lpstr>
      <vt:lpstr>Searching for Word Help</vt:lpstr>
      <vt:lpstr>Searching for Word Help</vt:lpstr>
      <vt:lpstr>Searching for Word Help</vt:lpstr>
      <vt:lpstr>Quitting Word</vt:lpstr>
      <vt:lpstr>Summary</vt:lpstr>
      <vt:lpstr>Summary</vt:lpstr>
      <vt:lpstr>Summary</vt:lpstr>
      <vt:lpstr>Word Chapter 1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162</cp:revision>
  <dcterms:created xsi:type="dcterms:W3CDTF">2007-02-12T19:59:09Z</dcterms:created>
  <dcterms:modified xsi:type="dcterms:W3CDTF">2007-03-16T12:16:20Z</dcterms:modified>
</cp:coreProperties>
</file>